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8" r:id="rId3"/>
    <p:sldId id="260" r:id="rId4"/>
    <p:sldId id="257" r:id="rId5"/>
    <p:sldId id="274" r:id="rId6"/>
    <p:sldId id="261" r:id="rId7"/>
    <p:sldId id="275" r:id="rId8"/>
    <p:sldId id="262" r:id="rId9"/>
    <p:sldId id="263" r:id="rId10"/>
    <p:sldId id="272" r:id="rId11"/>
    <p:sldId id="277" r:id="rId12"/>
    <p:sldId id="273" r:id="rId13"/>
    <p:sldId id="264" r:id="rId14"/>
    <p:sldId id="276" r:id="rId15"/>
    <p:sldId id="271" r:id="rId16"/>
    <p:sldId id="278" r:id="rId17"/>
    <p:sldId id="266" r:id="rId18"/>
    <p:sldId id="267" r:id="rId19"/>
    <p:sldId id="279" r:id="rId20"/>
    <p:sldId id="268" r:id="rId21"/>
    <p:sldId id="269" r:id="rId22"/>
    <p:sldId id="270" r:id="rId23"/>
    <p:sldId id="280"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ong, Yinong (CDC/OPHSS/NCHS)" initials="CY(" lastIdx="3"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4" d="100"/>
          <a:sy n="84" d="100"/>
        </p:scale>
        <p:origin x="-784"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interSettings" Target="printerSettings/printerSettings1.bin"/><Relationship Id="rId27" Type="http://schemas.openxmlformats.org/officeDocument/2006/relationships/commentAuthors" Target="commentAuthor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ellenbloom:Downloads:2016-User-Survey-Results-10-20-2016%20(1).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ellenbloom:Downloads:2016-User-Survey-Results-10-20-2016%20(1).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ellenbloom:Downloads:2016-User-Survey-Results-10-20-2016%20(1).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ellenbloom:Downloads:2016-User-Survey-Results-10-20-2016%20(1).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ellenbloom:Downloads:2016-User-Survey-Results-10-20-2016.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Macintosh%20HD:Users:ellenbloom:Downloads:2016-User-Survey-Results-10-20-2016.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Microsoft Sans Serif"/>
                <a:ea typeface="Microsoft Sans Serif"/>
                <a:cs typeface="Microsoft Sans Serif"/>
              </a:defRPr>
            </a:pPr>
            <a:r>
              <a:rPr lang="en-US" sz="1800" dirty="0"/>
              <a:t>Before today, about how many times have you visited the NCHS web site in the last year?</a:t>
            </a:r>
          </a:p>
        </c:rich>
      </c:tx>
      <c:layout>
        <c:manualLayout>
          <c:xMode val="edge"/>
          <c:yMode val="edge"/>
          <c:x val="0.0306397637795275"/>
          <c:y val="0.0374998646696847"/>
        </c:manualLayout>
      </c:layout>
      <c:overlay val="0"/>
      <c:spPr>
        <a:noFill/>
        <a:ln w="25400">
          <a:noFill/>
        </a:ln>
      </c:spPr>
    </c:title>
    <c:autoTitleDeleted val="0"/>
    <c:plotArea>
      <c:layout>
        <c:manualLayout>
          <c:layoutTarget val="inner"/>
          <c:xMode val="edge"/>
          <c:yMode val="edge"/>
          <c:x val="0.175757662443607"/>
          <c:y val="0.249999491374733"/>
          <c:w val="0.319192076621723"/>
          <c:h val="0.658331993953463"/>
        </c:manualLayout>
      </c:layout>
      <c:pieChart>
        <c:varyColors val="1"/>
        <c:ser>
          <c:idx val="0"/>
          <c:order val="0"/>
          <c:spPr>
            <a:solidFill>
              <a:srgbClr val="9999FF"/>
            </a:solidFill>
            <a:ln w="12700">
              <a:solidFill>
                <a:srgbClr val="000000"/>
              </a:solidFill>
              <a:prstDash val="solid"/>
            </a:ln>
          </c:spPr>
          <c:dPt>
            <c:idx val="0"/>
            <c:bubble3D val="0"/>
          </c:dPt>
          <c:dPt>
            <c:idx val="1"/>
            <c:bubble3D val="0"/>
            <c:spPr>
              <a:solidFill>
                <a:srgbClr val="993366"/>
              </a:solidFill>
              <a:ln w="12700">
                <a:solidFill>
                  <a:srgbClr val="000000"/>
                </a:solidFill>
                <a:prstDash val="solid"/>
              </a:ln>
            </c:spPr>
          </c:dPt>
          <c:dPt>
            <c:idx val="2"/>
            <c:bubble3D val="0"/>
            <c:spPr>
              <a:solidFill>
                <a:srgbClr val="FFFFCC"/>
              </a:solidFill>
              <a:ln w="12700">
                <a:solidFill>
                  <a:srgbClr val="000000"/>
                </a:solidFill>
                <a:prstDash val="solid"/>
              </a:ln>
            </c:spPr>
          </c:dPt>
          <c:dPt>
            <c:idx val="3"/>
            <c:bubble3D val="0"/>
            <c:spPr>
              <a:solidFill>
                <a:srgbClr val="CCFFFF"/>
              </a:solidFill>
              <a:ln w="12700">
                <a:solidFill>
                  <a:srgbClr val="000000"/>
                </a:solidFill>
                <a:prstDash val="solid"/>
              </a:ln>
            </c:spPr>
          </c:dPt>
          <c:dPt>
            <c:idx val="4"/>
            <c:bubble3D val="0"/>
            <c:spPr>
              <a:solidFill>
                <a:srgbClr val="660066"/>
              </a:solidFill>
              <a:ln w="12700">
                <a:solidFill>
                  <a:srgbClr val="000000"/>
                </a:solidFill>
                <a:prstDash val="solid"/>
              </a:ln>
            </c:spPr>
          </c:dPt>
          <c:dPt>
            <c:idx val="5"/>
            <c:bubble3D val="0"/>
            <c:spPr>
              <a:solidFill>
                <a:srgbClr val="FF8080"/>
              </a:solidFill>
              <a:ln w="12700">
                <a:solidFill>
                  <a:srgbClr val="000000"/>
                </a:solidFill>
                <a:prstDash val="solid"/>
              </a:ln>
            </c:spPr>
          </c:dPt>
          <c:dLbls>
            <c:dLbl>
              <c:idx val="0"/>
              <c:layout/>
              <c:showLegendKey val="0"/>
              <c:showVal val="1"/>
              <c:showCatName val="0"/>
              <c:showSerName val="0"/>
              <c:showPercent val="0"/>
              <c:showBubbleSize val="0"/>
              <c:extLst>
                <c:ext xmlns:c15="http://schemas.microsoft.com/office/drawing/2012/chart" uri="{CE6537A1-D6FC-4f65-9D91-7224C49458BB}">
                  <c15:layout/>
                </c:ext>
              </c:extLst>
            </c:dLbl>
            <c:dLbl>
              <c:idx val="1"/>
              <c:layout/>
              <c:showLegendKey val="0"/>
              <c:showVal val="1"/>
              <c:showCatName val="0"/>
              <c:showSerName val="0"/>
              <c:showPercent val="0"/>
              <c:showBubbleSize val="0"/>
              <c:extLst>
                <c:ext xmlns:c15="http://schemas.microsoft.com/office/drawing/2012/chart" uri="{CE6537A1-D6FC-4f65-9D91-7224C49458BB}">
                  <c15:layout/>
                </c:ext>
              </c:extLst>
            </c:dLbl>
            <c:dLbl>
              <c:idx val="2"/>
              <c:layout/>
              <c:showLegendKey val="0"/>
              <c:showVal val="1"/>
              <c:showCatName val="0"/>
              <c:showSerName val="0"/>
              <c:showPercent val="0"/>
              <c:showBubbleSize val="0"/>
              <c:extLst>
                <c:ext xmlns:c15="http://schemas.microsoft.com/office/drawing/2012/chart" uri="{CE6537A1-D6FC-4f65-9D91-7224C49458BB}">
                  <c15:layout/>
                </c:ext>
              </c:extLst>
            </c:dLbl>
            <c:dLbl>
              <c:idx val="3"/>
              <c:layout/>
              <c:showLegendKey val="0"/>
              <c:showVal val="1"/>
              <c:showCatName val="0"/>
              <c:showSerName val="0"/>
              <c:showPercent val="0"/>
              <c:showBubbleSize val="0"/>
              <c:extLst>
                <c:ext xmlns:c15="http://schemas.microsoft.com/office/drawing/2012/chart" uri="{CE6537A1-D6FC-4f65-9D91-7224C49458BB}">
                  <c15:layout/>
                </c:ext>
              </c:extLst>
            </c:dLbl>
            <c:dLbl>
              <c:idx val="4"/>
              <c:layout/>
              <c:showLegendKey val="0"/>
              <c:showVal val="1"/>
              <c:showCatName val="0"/>
              <c:showSerName val="0"/>
              <c:showPercent val="0"/>
              <c:showBubbleSize val="0"/>
              <c:extLst>
                <c:ext xmlns:c15="http://schemas.microsoft.com/office/drawing/2012/chart" uri="{CE6537A1-D6FC-4f65-9D91-7224C49458BB}">
                  <c15:layout/>
                </c:ext>
              </c:extLst>
            </c:dLbl>
            <c:dLbl>
              <c:idx val="5"/>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2000"/>
                </a:pPr>
                <a:endParaRPr lang="en-US"/>
              </a:p>
            </c:txPr>
            <c:showLegendKey val="0"/>
            <c:showVal val="0"/>
            <c:showCatName val="0"/>
            <c:showSerName val="0"/>
            <c:showPercent val="0"/>
            <c:showBubbleSize val="0"/>
            <c:extLst>
              <c:ext xmlns:c15="http://schemas.microsoft.com/office/drawing/2012/chart" uri="{CE6537A1-D6FC-4f65-9D91-7224C49458BB}"/>
            </c:extLst>
          </c:dLbls>
          <c:cat>
            <c:strRef>
              <c:f>'Question 1'!$A$4:$A$9</c:f>
              <c:strCache>
                <c:ptCount val="6"/>
                <c:pt idx="0">
                  <c:v>Never</c:v>
                </c:pt>
                <c:pt idx="1">
                  <c:v>1-5 times</c:v>
                </c:pt>
                <c:pt idx="2">
                  <c:v>6-11 times (less than once a month)</c:v>
                </c:pt>
                <c:pt idx="3">
                  <c:v>12-23 times</c:v>
                </c:pt>
                <c:pt idx="4">
                  <c:v>24 times or more (twice a month or more)</c:v>
                </c:pt>
                <c:pt idx="5">
                  <c:v>Don't recall</c:v>
                </c:pt>
              </c:strCache>
            </c:strRef>
          </c:cat>
          <c:val>
            <c:numRef>
              <c:f>'Question 1'!$C$4:$C$9</c:f>
              <c:numCache>
                <c:formatCode>0.0%</c:formatCode>
                <c:ptCount val="6"/>
                <c:pt idx="0">
                  <c:v>0.229</c:v>
                </c:pt>
                <c:pt idx="1">
                  <c:v>0.323</c:v>
                </c:pt>
                <c:pt idx="2">
                  <c:v>0.136</c:v>
                </c:pt>
                <c:pt idx="3">
                  <c:v>0.13</c:v>
                </c:pt>
                <c:pt idx="4">
                  <c:v>0.164</c:v>
                </c:pt>
                <c:pt idx="5">
                  <c:v>0.017</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egendEntry>
        <c:idx val="0"/>
        <c:txPr>
          <a:bodyPr/>
          <a:lstStyle/>
          <a:p>
            <a:pPr>
              <a:defRPr sz="1800" b="0" i="0" u="none" strike="noStrike" baseline="0">
                <a:solidFill>
                  <a:srgbClr val="000000"/>
                </a:solidFill>
                <a:latin typeface="Microsoft Sans Serif"/>
                <a:ea typeface="Microsoft Sans Serif"/>
                <a:cs typeface="Microsoft Sans Serif"/>
              </a:defRPr>
            </a:pPr>
            <a:endParaRPr lang="en-US"/>
          </a:p>
        </c:txPr>
      </c:legendEntry>
      <c:legendEntry>
        <c:idx val="1"/>
        <c:txPr>
          <a:bodyPr/>
          <a:lstStyle/>
          <a:p>
            <a:pPr>
              <a:defRPr sz="1800" b="0" i="0" u="none" strike="noStrike" baseline="0">
                <a:solidFill>
                  <a:srgbClr val="000000"/>
                </a:solidFill>
                <a:latin typeface="Microsoft Sans Serif"/>
                <a:ea typeface="Microsoft Sans Serif"/>
                <a:cs typeface="Microsoft Sans Serif"/>
              </a:defRPr>
            </a:pPr>
            <a:endParaRPr lang="en-US"/>
          </a:p>
        </c:txPr>
      </c:legendEntry>
      <c:legendEntry>
        <c:idx val="2"/>
        <c:txPr>
          <a:bodyPr/>
          <a:lstStyle/>
          <a:p>
            <a:pPr>
              <a:defRPr sz="1800" b="0" i="0" u="none" strike="noStrike" baseline="0">
                <a:solidFill>
                  <a:srgbClr val="000000"/>
                </a:solidFill>
                <a:latin typeface="Microsoft Sans Serif"/>
                <a:ea typeface="Microsoft Sans Serif"/>
                <a:cs typeface="Microsoft Sans Serif"/>
              </a:defRPr>
            </a:pPr>
            <a:endParaRPr lang="en-US"/>
          </a:p>
        </c:txPr>
      </c:legendEntry>
      <c:legendEntry>
        <c:idx val="3"/>
        <c:txPr>
          <a:bodyPr/>
          <a:lstStyle/>
          <a:p>
            <a:pPr>
              <a:defRPr sz="1800" b="0" i="0" u="none" strike="noStrike" baseline="0">
                <a:solidFill>
                  <a:srgbClr val="000000"/>
                </a:solidFill>
                <a:latin typeface="Microsoft Sans Serif"/>
                <a:ea typeface="Microsoft Sans Serif"/>
                <a:cs typeface="Microsoft Sans Serif"/>
              </a:defRPr>
            </a:pPr>
            <a:endParaRPr lang="en-US"/>
          </a:p>
        </c:txPr>
      </c:legendEntry>
      <c:legendEntry>
        <c:idx val="4"/>
        <c:txPr>
          <a:bodyPr/>
          <a:lstStyle/>
          <a:p>
            <a:pPr>
              <a:defRPr sz="1800" b="0" i="0" u="none" strike="noStrike" baseline="0">
                <a:solidFill>
                  <a:srgbClr val="000000"/>
                </a:solidFill>
                <a:latin typeface="Microsoft Sans Serif"/>
                <a:ea typeface="Microsoft Sans Serif"/>
                <a:cs typeface="Microsoft Sans Serif"/>
              </a:defRPr>
            </a:pPr>
            <a:endParaRPr lang="en-US"/>
          </a:p>
        </c:txPr>
      </c:legendEntry>
      <c:legendEntry>
        <c:idx val="5"/>
        <c:txPr>
          <a:bodyPr/>
          <a:lstStyle/>
          <a:p>
            <a:pPr>
              <a:defRPr sz="1800" b="0" i="0" u="none" strike="noStrike" baseline="0">
                <a:solidFill>
                  <a:srgbClr val="000000"/>
                </a:solidFill>
                <a:latin typeface="Microsoft Sans Serif"/>
                <a:ea typeface="Microsoft Sans Serif"/>
                <a:cs typeface="Microsoft Sans Serif"/>
              </a:defRPr>
            </a:pPr>
            <a:endParaRPr lang="en-US"/>
          </a:p>
        </c:txPr>
      </c:legendEntry>
      <c:layout>
        <c:manualLayout>
          <c:xMode val="edge"/>
          <c:yMode val="edge"/>
          <c:x val="0.539646762904637"/>
          <c:y val="0.262329806938325"/>
          <c:w val="0.446212331097502"/>
          <c:h val="0.713600619359902"/>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Microsoft Sans Serif"/>
              <a:ea typeface="Microsoft Sans Serif"/>
              <a:cs typeface="Microsoft Sans Serif"/>
            </a:defRPr>
          </a:pPr>
          <a:endParaRPr lang="en-US"/>
        </a:p>
      </c:txPr>
    </c:legend>
    <c:plotVisOnly val="1"/>
    <c:dispBlanksAs val="zero"/>
    <c:showDLblsOverMax val="0"/>
  </c:chart>
  <c:spPr>
    <a:solidFill>
      <a:srgbClr val="EEEEEE"/>
    </a:solidFill>
    <a:ln w="3175">
      <a:solidFill>
        <a:srgbClr val="000000"/>
      </a:solidFill>
      <a:prstDash val="solid"/>
    </a:ln>
  </c:spPr>
  <c:txPr>
    <a:bodyPr/>
    <a:lstStyle/>
    <a:p>
      <a:pPr>
        <a:defRPr sz="1000" b="0" i="0" u="none" strike="noStrike" baseline="0">
          <a:solidFill>
            <a:srgbClr val="000000"/>
          </a:solidFill>
          <a:latin typeface="Microsoft Sans Serif"/>
          <a:ea typeface="Microsoft Sans Serif"/>
          <a:cs typeface="Microsoft Sans Serif"/>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400">
                <a:latin typeface="Microsoft Sans Serif"/>
                <a:cs typeface="Microsoft Sans Serif"/>
              </a:defRPr>
            </a:pPr>
            <a:r>
              <a:rPr lang="en-US" sz="2400" b="0" dirty="0">
                <a:latin typeface="Microsoft Sans Serif"/>
                <a:cs typeface="Microsoft Sans Serif"/>
              </a:rPr>
              <a:t>Please</a:t>
            </a:r>
            <a:r>
              <a:rPr lang="en-US" sz="2400" b="0" baseline="0" dirty="0">
                <a:latin typeface="Microsoft Sans Serif"/>
                <a:cs typeface="Microsoft Sans Serif"/>
              </a:rPr>
              <a:t> indicate your opinion about the NCHS web site and the information you obtain from it. </a:t>
            </a:r>
            <a:endParaRPr lang="en-US" sz="2400" b="0" dirty="0">
              <a:latin typeface="Microsoft Sans Serif"/>
              <a:cs typeface="Microsoft Sans Serif"/>
            </a:endParaRPr>
          </a:p>
        </c:rich>
      </c:tx>
      <c:layout>
        <c:manualLayout>
          <c:xMode val="edge"/>
          <c:yMode val="edge"/>
          <c:x val="0.14580927384077"/>
          <c:y val="0.0472334160872701"/>
        </c:manualLayout>
      </c:layout>
      <c:overlay val="0"/>
    </c:title>
    <c:autoTitleDeleted val="0"/>
    <c:plotArea>
      <c:layout/>
      <c:pieChart>
        <c:varyColors val="1"/>
        <c:ser>
          <c:idx val="0"/>
          <c:order val="0"/>
          <c:dLbls>
            <c:dLbl>
              <c:idx val="0"/>
              <c:layout>
                <c:manualLayout>
                  <c:x val="-0.180388597258676"/>
                  <c:y val="0.177040662094968"/>
                </c:manualLayout>
              </c:layout>
              <c:showLegendKey val="0"/>
              <c:showVal val="0"/>
              <c:showCatName val="1"/>
              <c:showSerName val="0"/>
              <c:showPercent val="1"/>
              <c:showBubbleSize val="0"/>
            </c:dLbl>
            <c:dLbl>
              <c:idx val="1"/>
              <c:layout>
                <c:manualLayout>
                  <c:x val="-0.182871524739963"/>
                  <c:y val="-0.161986814512962"/>
                </c:manualLayout>
              </c:layout>
              <c:showLegendKey val="0"/>
              <c:showVal val="0"/>
              <c:showCatName val="1"/>
              <c:showSerName val="0"/>
              <c:showPercent val="1"/>
              <c:showBubbleSize val="0"/>
            </c:dLbl>
            <c:dLbl>
              <c:idx val="2"/>
              <c:layout>
                <c:manualLayout>
                  <c:x val="0.101376190823369"/>
                  <c:y val="-0.108610971601039"/>
                </c:manualLayout>
              </c:layout>
              <c:showLegendKey val="0"/>
              <c:showVal val="0"/>
              <c:showCatName val="1"/>
              <c:showSerName val="0"/>
              <c:showPercent val="1"/>
              <c:showBubbleSize val="0"/>
            </c:dLbl>
            <c:dLbl>
              <c:idx val="3"/>
              <c:layout>
                <c:manualLayout>
                  <c:x val="0.202697518712939"/>
                  <c:y val="-0.0539185437052659"/>
                </c:manualLayout>
              </c:layout>
              <c:showLegendKey val="0"/>
              <c:showVal val="0"/>
              <c:showCatName val="1"/>
              <c:showSerName val="0"/>
              <c:showPercent val="1"/>
              <c:showBubbleSize val="0"/>
            </c:dLbl>
            <c:dLbl>
              <c:idx val="4"/>
              <c:layout>
                <c:manualLayout>
                  <c:x val="0.158578728006221"/>
                  <c:y val="0.198029407004173"/>
                </c:manualLayout>
              </c:layout>
              <c:showLegendKey val="0"/>
              <c:showVal val="0"/>
              <c:showCatName val="1"/>
              <c:showSerName val="0"/>
              <c:showPercent val="1"/>
              <c:showBubbleSize val="0"/>
            </c:dLbl>
            <c:txPr>
              <a:bodyPr/>
              <a:lstStyle/>
              <a:p>
                <a:pPr>
                  <a:defRPr sz="1800">
                    <a:latin typeface="Microsoft Sans Serif"/>
                    <a:cs typeface="Microsoft Sans Serif"/>
                  </a:defRPr>
                </a:pPr>
                <a:endParaRPr lang="en-US"/>
              </a:p>
            </c:txPr>
            <c:showLegendKey val="0"/>
            <c:showVal val="0"/>
            <c:showCatName val="1"/>
            <c:showSerName val="0"/>
            <c:showPercent val="1"/>
            <c:showBubbleSize val="0"/>
            <c:showLeaderLines val="1"/>
          </c:dLbls>
          <c:cat>
            <c:strRef>
              <c:f>'Question 2'!$A$4:$A$8</c:f>
              <c:strCache>
                <c:ptCount val="5"/>
                <c:pt idx="0">
                  <c:v>Information is easy to find</c:v>
                </c:pt>
                <c:pt idx="1">
                  <c:v>Information is easy to interpret</c:v>
                </c:pt>
                <c:pt idx="2">
                  <c:v>Information is relevant</c:v>
                </c:pt>
                <c:pt idx="3">
                  <c:v>Information is accurate</c:v>
                </c:pt>
                <c:pt idx="4">
                  <c:v>Information is timely</c:v>
                </c:pt>
              </c:strCache>
            </c:strRef>
          </c:cat>
          <c:val>
            <c:numRef>
              <c:f>'Question 2'!$I$4:$I$8</c:f>
              <c:numCache>
                <c:formatCode>0.00</c:formatCode>
                <c:ptCount val="5"/>
                <c:pt idx="0">
                  <c:v>2.64</c:v>
                </c:pt>
                <c:pt idx="1">
                  <c:v>2.27</c:v>
                </c:pt>
                <c:pt idx="2">
                  <c:v>1.78</c:v>
                </c:pt>
                <c:pt idx="3">
                  <c:v>1.84</c:v>
                </c:pt>
                <c:pt idx="4">
                  <c:v>2.12</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b="1" i="0" u="none" strike="noStrike" baseline="0">
                <a:solidFill>
                  <a:srgbClr val="000000"/>
                </a:solidFill>
                <a:latin typeface="Microsoft Sans Serif"/>
                <a:ea typeface="Microsoft Sans Serif"/>
                <a:cs typeface="Microsoft Sans Serif"/>
              </a:defRPr>
            </a:pPr>
            <a:r>
              <a:rPr lang="en-US" sz="1600" dirty="0"/>
              <a:t>In the past year, have you accessed Health, United States, the annual report on the health status of the Nation?</a:t>
            </a:r>
          </a:p>
        </c:rich>
      </c:tx>
      <c:layout>
        <c:manualLayout>
          <c:xMode val="edge"/>
          <c:yMode val="edge"/>
          <c:x val="0.123232384012184"/>
          <c:y val="0.0374999237062099"/>
        </c:manualLayout>
      </c:layout>
      <c:overlay val="0"/>
      <c:spPr>
        <a:noFill/>
        <a:ln w="25400">
          <a:noFill/>
        </a:ln>
      </c:spPr>
    </c:title>
    <c:autoTitleDeleted val="0"/>
    <c:plotArea>
      <c:layout>
        <c:manualLayout>
          <c:layoutTarget val="inner"/>
          <c:xMode val="edge"/>
          <c:yMode val="edge"/>
          <c:x val="0.175757662443607"/>
          <c:y val="0.249999491374733"/>
          <c:w val="0.319192076621723"/>
          <c:h val="0.658331993953463"/>
        </c:manualLayout>
      </c:layout>
      <c:pieChart>
        <c:varyColors val="1"/>
        <c:ser>
          <c:idx val="0"/>
          <c:order val="0"/>
          <c:spPr>
            <a:solidFill>
              <a:srgbClr val="9999FF"/>
            </a:solidFill>
            <a:ln w="12700">
              <a:solidFill>
                <a:srgbClr val="000000"/>
              </a:solidFill>
              <a:prstDash val="solid"/>
            </a:ln>
          </c:spPr>
          <c:dPt>
            <c:idx val="0"/>
            <c:bubble3D val="0"/>
          </c:dPt>
          <c:dPt>
            <c:idx val="1"/>
            <c:bubble3D val="0"/>
            <c:spPr>
              <a:solidFill>
                <a:srgbClr val="993366"/>
              </a:solidFill>
              <a:ln w="12700">
                <a:solidFill>
                  <a:srgbClr val="000000"/>
                </a:solidFill>
                <a:prstDash val="solid"/>
              </a:ln>
            </c:spPr>
          </c:dPt>
          <c:dPt>
            <c:idx val="2"/>
            <c:bubble3D val="0"/>
            <c:spPr>
              <a:solidFill>
                <a:srgbClr val="FFFFCC"/>
              </a:solidFill>
              <a:ln w="12700">
                <a:solidFill>
                  <a:srgbClr val="000000"/>
                </a:solidFill>
                <a:prstDash val="solid"/>
              </a:ln>
            </c:spPr>
          </c:dPt>
          <c:cat>
            <c:strRef>
              <c:f>'Question 5'!$A$4:$A$6</c:f>
              <c:strCache>
                <c:ptCount val="3"/>
                <c:pt idx="0">
                  <c:v>Yes</c:v>
                </c:pt>
                <c:pt idx="1">
                  <c:v>No</c:v>
                </c:pt>
                <c:pt idx="2">
                  <c:v>I am not familiar with the Health, United States report</c:v>
                </c:pt>
              </c:strCache>
            </c:strRef>
          </c:cat>
          <c:val>
            <c:numRef>
              <c:f>'Question 5'!$C$4:$C$6</c:f>
              <c:numCache>
                <c:formatCode>0.0%</c:formatCode>
                <c:ptCount val="3"/>
                <c:pt idx="0">
                  <c:v>0.245</c:v>
                </c:pt>
                <c:pt idx="1">
                  <c:v>0.403</c:v>
                </c:pt>
                <c:pt idx="2">
                  <c:v>0.352</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579399414784671"/>
          <c:y val="0.307515745658494"/>
          <c:w val="0.380571309986836"/>
          <c:h val="0.650868684285329"/>
        </c:manualLayout>
      </c:layout>
      <c:overlay val="0"/>
      <c:spPr>
        <a:solidFill>
          <a:srgbClr val="FFFFFF"/>
        </a:solidFill>
        <a:ln w="3175">
          <a:solidFill>
            <a:srgbClr val="000000"/>
          </a:solidFill>
          <a:prstDash val="solid"/>
        </a:ln>
      </c:spPr>
      <c:txPr>
        <a:bodyPr/>
        <a:lstStyle/>
        <a:p>
          <a:pPr>
            <a:defRPr sz="1400" b="0" i="0" u="none" strike="noStrike" baseline="0">
              <a:solidFill>
                <a:srgbClr val="000000"/>
              </a:solidFill>
              <a:latin typeface="Microsoft Sans Serif"/>
              <a:ea typeface="Microsoft Sans Serif"/>
              <a:cs typeface="Microsoft Sans Serif"/>
            </a:defRPr>
          </a:pPr>
          <a:endParaRPr lang="en-US"/>
        </a:p>
      </c:txPr>
    </c:legend>
    <c:plotVisOnly val="1"/>
    <c:dispBlanksAs val="zero"/>
    <c:showDLblsOverMax val="0"/>
  </c:chart>
  <c:spPr>
    <a:solidFill>
      <a:srgbClr val="EEEEEE"/>
    </a:solidFill>
    <a:ln w="3175">
      <a:solidFill>
        <a:srgbClr val="000000"/>
      </a:solidFill>
      <a:prstDash val="solid"/>
    </a:ln>
  </c:spPr>
  <c:txPr>
    <a:bodyPr/>
    <a:lstStyle/>
    <a:p>
      <a:pPr>
        <a:defRPr sz="1000" b="0" i="0" u="none" strike="noStrike" baseline="0">
          <a:solidFill>
            <a:srgbClr val="000000"/>
          </a:solidFill>
          <a:latin typeface="Microsoft Sans Serif"/>
          <a:ea typeface="Microsoft Sans Serif"/>
          <a:cs typeface="Microsoft Sans Serif"/>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b="1" i="0" u="none" strike="noStrike" baseline="0">
                <a:solidFill>
                  <a:srgbClr val="000000"/>
                </a:solidFill>
                <a:latin typeface="Microsoft Sans Serif"/>
                <a:ea typeface="Microsoft Sans Serif"/>
                <a:cs typeface="Microsoft Sans Serif"/>
              </a:defRPr>
            </a:pPr>
            <a:r>
              <a:rPr lang="en-US" sz="1600" dirty="0"/>
              <a:t>Have you obtained birth or death statistics (National Vital Statistics System) from NCHS publications or other parts of the website in the last year?</a:t>
            </a:r>
          </a:p>
        </c:rich>
      </c:tx>
      <c:layout>
        <c:manualLayout>
          <c:xMode val="edge"/>
          <c:yMode val="edge"/>
          <c:x val="0.135353602111743"/>
          <c:y val="0.0374999237062099"/>
        </c:manualLayout>
      </c:layout>
      <c:overlay val="0"/>
      <c:spPr>
        <a:noFill/>
        <a:ln w="25400">
          <a:noFill/>
        </a:ln>
      </c:spPr>
    </c:title>
    <c:autoTitleDeleted val="0"/>
    <c:plotArea>
      <c:layout>
        <c:manualLayout>
          <c:layoutTarget val="inner"/>
          <c:xMode val="edge"/>
          <c:yMode val="edge"/>
          <c:x val="0.206060707692505"/>
          <c:y val="0.249999491374733"/>
          <c:w val="0.319192076621723"/>
          <c:h val="0.658331993953463"/>
        </c:manualLayout>
      </c:layout>
      <c:pieChart>
        <c:varyColors val="1"/>
        <c:ser>
          <c:idx val="0"/>
          <c:order val="0"/>
          <c:spPr>
            <a:solidFill>
              <a:srgbClr val="9999FF"/>
            </a:solidFill>
            <a:ln w="12700">
              <a:solidFill>
                <a:srgbClr val="000000"/>
              </a:solidFill>
              <a:prstDash val="solid"/>
            </a:ln>
          </c:spPr>
          <c:dPt>
            <c:idx val="0"/>
            <c:bubble3D val="0"/>
          </c:dPt>
          <c:dPt>
            <c:idx val="1"/>
            <c:bubble3D val="0"/>
            <c:spPr>
              <a:solidFill>
                <a:srgbClr val="993366"/>
              </a:solidFill>
              <a:ln w="12700">
                <a:solidFill>
                  <a:srgbClr val="000000"/>
                </a:solidFill>
                <a:prstDash val="solid"/>
              </a:ln>
            </c:spPr>
          </c:dPt>
          <c:dPt>
            <c:idx val="2"/>
            <c:bubble3D val="0"/>
            <c:spPr>
              <a:solidFill>
                <a:srgbClr val="FFFFCC"/>
              </a:solidFill>
              <a:ln w="12700">
                <a:solidFill>
                  <a:srgbClr val="000000"/>
                </a:solidFill>
                <a:prstDash val="solid"/>
              </a:ln>
            </c:spPr>
          </c:dPt>
          <c:cat>
            <c:strRef>
              <c:f>'Question 6'!$A$4:$A$6</c:f>
              <c:strCache>
                <c:ptCount val="3"/>
                <c:pt idx="0">
                  <c:v>Yes</c:v>
                </c:pt>
                <c:pt idx="1">
                  <c:v>No</c:v>
                </c:pt>
                <c:pt idx="2">
                  <c:v>Don't know/not applicable</c:v>
                </c:pt>
              </c:strCache>
            </c:strRef>
          </c:cat>
          <c:val>
            <c:numRef>
              <c:f>'Question 6'!$C$4:$C$6</c:f>
              <c:numCache>
                <c:formatCode>0.0%</c:formatCode>
                <c:ptCount val="3"/>
                <c:pt idx="0">
                  <c:v>0.4</c:v>
                </c:pt>
                <c:pt idx="1">
                  <c:v>0.493</c:v>
                </c:pt>
                <c:pt idx="2">
                  <c:v>0.107</c:v>
                </c:pt>
              </c:numCache>
            </c:numRef>
          </c:val>
        </c:ser>
        <c:dLbls>
          <c:showLegendKey val="0"/>
          <c:showVal val="0"/>
          <c:showCatName val="0"/>
          <c:showSerName val="0"/>
          <c:showPercent val="0"/>
          <c:showBubbleSize val="0"/>
          <c:showLeaderLines val="1"/>
        </c:dLbls>
        <c:firstSliceAng val="0"/>
      </c:pieChart>
      <c:spPr>
        <a:solidFill>
          <a:srgbClr val="EEEEEE"/>
        </a:solidFill>
        <a:ln w="25400">
          <a:noFill/>
        </a:ln>
      </c:spPr>
    </c:plotArea>
    <c:legend>
      <c:legendPos val="r"/>
      <c:layout>
        <c:manualLayout>
          <c:xMode val="edge"/>
          <c:yMode val="edge"/>
          <c:x val="0.585878645851137"/>
          <c:y val="0.340443716246894"/>
          <c:w val="0.341713210005019"/>
          <c:h val="0.604606610484129"/>
        </c:manualLayout>
      </c:layout>
      <c:overlay val="0"/>
      <c:spPr>
        <a:solidFill>
          <a:srgbClr val="FFFFFF"/>
        </a:solidFill>
        <a:ln w="3175">
          <a:solidFill>
            <a:srgbClr val="000000"/>
          </a:solidFill>
          <a:prstDash val="solid"/>
        </a:ln>
      </c:spPr>
      <c:txPr>
        <a:bodyPr/>
        <a:lstStyle/>
        <a:p>
          <a:pPr>
            <a:defRPr sz="1400" b="0" i="0" u="none" strike="noStrike" baseline="0">
              <a:solidFill>
                <a:srgbClr val="000000"/>
              </a:solidFill>
              <a:latin typeface="Microsoft Sans Serif"/>
              <a:ea typeface="Microsoft Sans Serif"/>
              <a:cs typeface="Microsoft Sans Serif"/>
            </a:defRPr>
          </a:pPr>
          <a:endParaRPr lang="en-US"/>
        </a:p>
      </c:txPr>
    </c:legend>
    <c:plotVisOnly val="1"/>
    <c:dispBlanksAs val="zero"/>
    <c:showDLblsOverMax val="0"/>
  </c:chart>
  <c:spPr>
    <a:solidFill>
      <a:srgbClr val="EEEEEE"/>
    </a:solidFill>
    <a:ln w="3175">
      <a:solidFill>
        <a:srgbClr val="000000"/>
      </a:solidFill>
      <a:prstDash val="solid"/>
    </a:ln>
  </c:spPr>
  <c:txPr>
    <a:bodyPr/>
    <a:lstStyle/>
    <a:p>
      <a:pPr>
        <a:defRPr sz="1000" b="0" i="0" u="none" strike="noStrike" baseline="0">
          <a:solidFill>
            <a:srgbClr val="000000"/>
          </a:solidFill>
          <a:latin typeface="Microsoft Sans Serif"/>
          <a:ea typeface="Microsoft Sans Serif"/>
          <a:cs typeface="Microsoft Sans Serif"/>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ctr">
              <a:defRPr/>
            </a:pPr>
            <a:r>
              <a:rPr lang="en-US" sz="2400" b="0" dirty="0" smtClean="0">
                <a:latin typeface="Microsoft Sans Serif"/>
                <a:cs typeface="Microsoft Sans Serif"/>
              </a:rPr>
              <a:t>From which of the following</a:t>
            </a:r>
            <a:r>
              <a:rPr lang="en-US" sz="2400" b="0" baseline="0" dirty="0" smtClean="0">
                <a:latin typeface="Microsoft Sans Serif"/>
                <a:cs typeface="Microsoft Sans Serif"/>
              </a:rPr>
              <a:t>  health care surveys have you obtained statistics from in the past year? </a:t>
            </a:r>
            <a:endParaRPr lang="en-US" sz="2400" b="0" dirty="0">
              <a:latin typeface="Microsoft Sans Serif"/>
              <a:cs typeface="Microsoft Sans Serif"/>
            </a:endParaRPr>
          </a:p>
        </c:rich>
      </c:tx>
      <c:layout>
        <c:manualLayout>
          <c:xMode val="edge"/>
          <c:yMode val="edge"/>
          <c:x val="0.113718066491689"/>
          <c:y val="0.0351851851851852"/>
        </c:manualLayout>
      </c:layout>
      <c:overlay val="0"/>
    </c:title>
    <c:autoTitleDeleted val="0"/>
    <c:plotArea>
      <c:layout/>
      <c:pieChart>
        <c:varyColors val="1"/>
        <c:ser>
          <c:idx val="0"/>
          <c:order val="0"/>
          <c:dLbls>
            <c:dLbl>
              <c:idx val="0"/>
              <c:layout>
                <c:manualLayout>
                  <c:x val="-0.0372883858267716"/>
                  <c:y val="0.150869203849519"/>
                </c:manualLayout>
              </c:layout>
              <c:showLegendKey val="0"/>
              <c:showVal val="0"/>
              <c:showCatName val="0"/>
              <c:showSerName val="0"/>
              <c:showPercent val="1"/>
              <c:showBubbleSize val="0"/>
            </c:dLbl>
            <c:dLbl>
              <c:idx val="1"/>
              <c:layout>
                <c:manualLayout>
                  <c:x val="-0.0786194225721785"/>
                  <c:y val="0.120443715368912"/>
                </c:manualLayout>
              </c:layout>
              <c:showLegendKey val="0"/>
              <c:showVal val="0"/>
              <c:showCatName val="0"/>
              <c:showSerName val="0"/>
              <c:showPercent val="1"/>
              <c:showBubbleSize val="0"/>
            </c:dLbl>
            <c:dLbl>
              <c:idx val="2"/>
              <c:layout>
                <c:manualLayout>
                  <c:x val="-0.109971128608924"/>
                  <c:y val="0.0556172353455818"/>
                </c:manualLayout>
              </c:layout>
              <c:showLegendKey val="0"/>
              <c:showVal val="0"/>
              <c:showCatName val="0"/>
              <c:showSerName val="0"/>
              <c:showPercent val="1"/>
              <c:showBubbleSize val="0"/>
            </c:dLbl>
            <c:dLbl>
              <c:idx val="8"/>
              <c:layout>
                <c:manualLayout>
                  <c:x val="0.129518372703412"/>
                  <c:y val="-0.182325896762905"/>
                </c:manualLayout>
              </c:layout>
              <c:showLegendKey val="0"/>
              <c:showVal val="0"/>
              <c:showCatName val="0"/>
              <c:showSerName val="0"/>
              <c:showPercent val="1"/>
              <c:showBubbleSize val="0"/>
            </c:dLbl>
            <c:dLbl>
              <c:idx val="9"/>
              <c:layout>
                <c:manualLayout>
                  <c:x val="0.0779620516185477"/>
                  <c:y val="0.142189413823272"/>
                </c:manualLayout>
              </c:layout>
              <c:showLegendKey val="0"/>
              <c:showVal val="0"/>
              <c:showCatName val="0"/>
              <c:showSerName val="0"/>
              <c:showPercent val="1"/>
              <c:showBubbleSize val="0"/>
            </c:dLbl>
            <c:txPr>
              <a:bodyPr/>
              <a:lstStyle/>
              <a:p>
                <a:pPr>
                  <a:defRPr sz="1600">
                    <a:latin typeface="Microsoft Sans Serif"/>
                    <a:cs typeface="Microsoft Sans Serif"/>
                  </a:defRPr>
                </a:pPr>
                <a:endParaRPr lang="en-US"/>
              </a:p>
            </c:txPr>
            <c:showLegendKey val="0"/>
            <c:showVal val="0"/>
            <c:showCatName val="0"/>
            <c:showSerName val="0"/>
            <c:showPercent val="1"/>
            <c:showBubbleSize val="0"/>
            <c:showLeaderLines val="1"/>
          </c:dLbls>
          <c:cat>
            <c:strRef>
              <c:f>'Question 8'!$A$4:$A$13</c:f>
              <c:strCache>
                <c:ptCount val="10"/>
                <c:pt idx="0">
                  <c:v>National Ambulatory Medical Care Survey (NAMCS)</c:v>
                </c:pt>
                <c:pt idx="1">
                  <c:v>National Hospital Ambulatory Medical Care Survey (NHAMCS)</c:v>
                </c:pt>
                <c:pt idx="2">
                  <c:v>National Hospital Discharge Survey (NHDS)</c:v>
                </c:pt>
                <c:pt idx="3">
                  <c:v>National Home and Hospice Care Survey (NHHCS)</c:v>
                </c:pt>
                <c:pt idx="4">
                  <c:v>National Nursing Home Survey (NNHS)</c:v>
                </c:pt>
                <c:pt idx="5">
                  <c:v>National Survey of Ambulatory Surgery (NSAS)</c:v>
                </c:pt>
                <c:pt idx="6">
                  <c:v>National Survey of Residential Care Facilities (NSRCF)</c:v>
                </c:pt>
                <c:pt idx="7">
                  <c:v>National Study of Long-Term Care Providers (NSLTCP)</c:v>
                </c:pt>
                <c:pt idx="8">
                  <c:v>None of the above</c:v>
                </c:pt>
                <c:pt idx="9">
                  <c:v>Don't know/not applicable</c:v>
                </c:pt>
              </c:strCache>
            </c:strRef>
          </c:cat>
          <c:val>
            <c:numRef>
              <c:f>'Question 8'!$C$4:$C$13</c:f>
              <c:numCache>
                <c:formatCode>0.0%</c:formatCode>
                <c:ptCount val="10"/>
                <c:pt idx="0">
                  <c:v>0.096</c:v>
                </c:pt>
                <c:pt idx="1">
                  <c:v>0.092</c:v>
                </c:pt>
                <c:pt idx="2">
                  <c:v>0.109</c:v>
                </c:pt>
                <c:pt idx="3">
                  <c:v>0.027</c:v>
                </c:pt>
                <c:pt idx="4">
                  <c:v>0.041</c:v>
                </c:pt>
                <c:pt idx="5">
                  <c:v>0.024</c:v>
                </c:pt>
                <c:pt idx="6">
                  <c:v>0.017</c:v>
                </c:pt>
                <c:pt idx="7">
                  <c:v>0.024</c:v>
                </c:pt>
                <c:pt idx="8">
                  <c:v>0.631</c:v>
                </c:pt>
                <c:pt idx="9">
                  <c:v>0.181</c:v>
                </c:pt>
              </c:numCache>
            </c:numRef>
          </c:val>
        </c:ser>
        <c:dLbls>
          <c:showLegendKey val="0"/>
          <c:showVal val="0"/>
          <c:showCatName val="0"/>
          <c:showSerName val="0"/>
          <c:showPercent val="1"/>
          <c:showBubbleSize val="0"/>
          <c:showLeaderLines val="1"/>
        </c:dLbls>
        <c:firstSliceAng val="0"/>
      </c:pieChart>
    </c:plotArea>
    <c:legend>
      <c:legendPos val="r"/>
      <c:layout>
        <c:manualLayout>
          <c:xMode val="edge"/>
          <c:yMode val="edge"/>
          <c:x val="0.619444444444444"/>
          <c:y val="0.174114319043453"/>
          <c:w val="0.369444444444444"/>
          <c:h val="0.825104695246427"/>
        </c:manualLayout>
      </c:layout>
      <c:overlay val="0"/>
      <c:txPr>
        <a:bodyPr/>
        <a:lstStyle/>
        <a:p>
          <a:pPr>
            <a:defRPr sz="1600">
              <a:latin typeface="Microsoft Sans Serif"/>
              <a:cs typeface="Microsoft Sans Serif"/>
            </a:defRPr>
          </a:pPr>
          <a:endParaRPr lang="en-US"/>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b="1" i="0" u="none" strike="noStrike" baseline="0">
                <a:solidFill>
                  <a:srgbClr val="000000"/>
                </a:solidFill>
                <a:latin typeface="Microsoft Sans Serif"/>
                <a:ea typeface="Microsoft Sans Serif"/>
                <a:cs typeface="Microsoft Sans Serif"/>
              </a:defRPr>
            </a:pPr>
            <a:r>
              <a:rPr lang="en-US" sz="2000" b="0" dirty="0">
                <a:latin typeface="Microsoft Sans Serif"/>
                <a:cs typeface="Microsoft Sans Serif"/>
              </a:rPr>
              <a:t>Have you used any of the following on-line query-based systems to access data in the past year? (Check all that apply)</a:t>
            </a:r>
          </a:p>
        </c:rich>
      </c:tx>
      <c:layout>
        <c:manualLayout>
          <c:xMode val="edge"/>
          <c:yMode val="edge"/>
          <c:x val="0.150758196792391"/>
          <c:y val="0.0522376207816562"/>
        </c:manualLayout>
      </c:layout>
      <c:overlay val="0"/>
      <c:spPr>
        <a:noFill/>
        <a:ln w="25400">
          <a:noFill/>
        </a:ln>
      </c:spPr>
    </c:title>
    <c:autoTitleDeleted val="0"/>
    <c:plotArea>
      <c:layout>
        <c:manualLayout>
          <c:layoutTarget val="inner"/>
          <c:xMode val="edge"/>
          <c:yMode val="edge"/>
          <c:x val="0.103030353846252"/>
          <c:y val="0.237499516805996"/>
          <c:w val="0.874747906184849"/>
          <c:h val="0.574998830161885"/>
        </c:manualLayout>
      </c:layout>
      <c:barChart>
        <c:barDir val="col"/>
        <c:grouping val="clustered"/>
        <c:varyColors val="0"/>
        <c:ser>
          <c:idx val="0"/>
          <c:order val="0"/>
          <c:spPr>
            <a:solidFill>
              <a:srgbClr val="9999FF"/>
            </a:solidFill>
            <a:ln w="12700">
              <a:solidFill>
                <a:srgbClr val="000000"/>
              </a:solidFill>
              <a:prstDash val="solid"/>
            </a:ln>
          </c:spPr>
          <c:invertIfNegative val="0"/>
          <c:cat>
            <c:strRef>
              <c:f>'Question 9'!$A$4:$A$7</c:f>
              <c:strCache>
                <c:ptCount val="4"/>
                <c:pt idx="0">
                  <c:v>Health Indicators Warehouse</c:v>
                </c:pt>
                <c:pt idx="1">
                  <c:v>Health Data Interactive</c:v>
                </c:pt>
                <c:pt idx="2">
                  <c:v>VitalStats</c:v>
                </c:pt>
                <c:pt idx="3">
                  <c:v>NCHS Data Online Query System (DOQS)</c:v>
                </c:pt>
              </c:strCache>
            </c:strRef>
          </c:cat>
          <c:val>
            <c:numRef>
              <c:f>'Question 9'!$C$4:$C$7</c:f>
              <c:numCache>
                <c:formatCode>0.0%</c:formatCode>
                <c:ptCount val="4"/>
                <c:pt idx="0">
                  <c:v>0.211</c:v>
                </c:pt>
                <c:pt idx="1">
                  <c:v>0.19</c:v>
                </c:pt>
                <c:pt idx="2">
                  <c:v>0.673</c:v>
                </c:pt>
                <c:pt idx="3">
                  <c:v>0.272</c:v>
                </c:pt>
              </c:numCache>
            </c:numRef>
          </c:val>
        </c:ser>
        <c:dLbls>
          <c:showLegendKey val="0"/>
          <c:showVal val="0"/>
          <c:showCatName val="0"/>
          <c:showSerName val="0"/>
          <c:showPercent val="0"/>
          <c:showBubbleSize val="0"/>
        </c:dLbls>
        <c:gapWidth val="150"/>
        <c:axId val="2122287944"/>
        <c:axId val="2117367704"/>
      </c:barChart>
      <c:catAx>
        <c:axId val="2122287944"/>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1600" b="0" i="0" u="none" strike="noStrike" baseline="0">
                <a:solidFill>
                  <a:srgbClr val="000000"/>
                </a:solidFill>
                <a:latin typeface="Microsoft Sans Serif"/>
                <a:ea typeface="Microsoft Sans Serif"/>
                <a:cs typeface="Microsoft Sans Serif"/>
              </a:defRPr>
            </a:pPr>
            <a:endParaRPr lang="en-US"/>
          </a:p>
        </c:txPr>
        <c:crossAx val="2117367704"/>
        <c:crosses val="autoZero"/>
        <c:auto val="1"/>
        <c:lblAlgn val="ctr"/>
        <c:lblOffset val="100"/>
        <c:tickLblSkip val="1"/>
        <c:tickMarkSkip val="1"/>
        <c:noMultiLvlLbl val="0"/>
      </c:catAx>
      <c:valAx>
        <c:axId val="2117367704"/>
        <c:scaling>
          <c:orientation val="minMax"/>
        </c:scaling>
        <c:delete val="0"/>
        <c:axPos val="l"/>
        <c:majorGridlines>
          <c:spPr>
            <a:ln w="3175">
              <a:solidFill>
                <a:srgbClr val="000000"/>
              </a:solidFill>
              <a:prstDash val="solid"/>
            </a:ln>
          </c:spPr>
        </c:majorGridlines>
        <c:numFmt formatCode="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Microsoft Sans Serif"/>
                <a:ea typeface="Microsoft Sans Serif"/>
                <a:cs typeface="Microsoft Sans Serif"/>
              </a:defRPr>
            </a:pPr>
            <a:endParaRPr lang="en-US"/>
          </a:p>
        </c:txPr>
        <c:crossAx val="2122287944"/>
        <c:crossesAt val="1.0"/>
        <c:crossBetween val="between"/>
      </c:valAx>
      <c:spPr>
        <a:solidFill>
          <a:srgbClr val="EEEEEE"/>
        </a:solidFill>
        <a:ln w="25400">
          <a:noFill/>
        </a:ln>
      </c:spPr>
    </c:plotArea>
    <c:plotVisOnly val="1"/>
    <c:dispBlanksAs val="gap"/>
    <c:showDLblsOverMax val="0"/>
  </c:chart>
  <c:spPr>
    <a:solidFill>
      <a:srgbClr val="EEEEEE"/>
    </a:solidFill>
    <a:ln w="3175">
      <a:solidFill>
        <a:srgbClr val="000000"/>
      </a:solidFill>
      <a:prstDash val="solid"/>
    </a:ln>
  </c:spPr>
  <c:txPr>
    <a:bodyPr/>
    <a:lstStyle/>
    <a:p>
      <a:pPr>
        <a:defRPr sz="1000" b="0" i="0" u="none" strike="noStrike" baseline="0">
          <a:solidFill>
            <a:srgbClr val="000000"/>
          </a:solidFill>
          <a:latin typeface="Microsoft Sans Serif"/>
          <a:ea typeface="Microsoft Sans Serif"/>
          <a:cs typeface="Microsoft Sans Serif"/>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908F48-45FA-D540-8CAE-5CC96C109623}" type="datetimeFigureOut">
              <a:rPr lang="en-US" smtClean="0"/>
              <a:t>5/9/17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9621E9-B52C-DE46-AF3A-29713D78B4BA}" type="slidenum">
              <a:rPr lang="en-US" smtClean="0"/>
              <a:t>‹#›</a:t>
            </a:fld>
            <a:endParaRPr lang="en-US" dirty="0"/>
          </a:p>
        </p:txBody>
      </p:sp>
    </p:spTree>
    <p:extLst>
      <p:ext uri="{BB962C8B-B14F-4D97-AF65-F5344CB8AC3E}">
        <p14:creationId xmlns:p14="http://schemas.microsoft.com/office/powerpoint/2010/main" val="311828859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000000"/>
                </a:solidFill>
              </a:rPr>
              <a:t>Although NCHS scores for the quality of information on the site are typically higher than average (when compared to other government agencies)…</a:t>
            </a:r>
            <a:endParaRPr lang="en-US" dirty="0"/>
          </a:p>
        </p:txBody>
      </p:sp>
      <p:sp>
        <p:nvSpPr>
          <p:cNvPr id="4" name="Slide Number Placeholder 3"/>
          <p:cNvSpPr>
            <a:spLocks noGrp="1"/>
          </p:cNvSpPr>
          <p:nvPr>
            <p:ph type="sldNum" sz="quarter" idx="10"/>
          </p:nvPr>
        </p:nvSpPr>
        <p:spPr/>
        <p:txBody>
          <a:bodyPr/>
          <a:lstStyle/>
          <a:p>
            <a:fld id="{729621E9-B52C-DE46-AF3A-29713D78B4BA}" type="slidenum">
              <a:rPr lang="en-US" smtClean="0"/>
              <a:t>3</a:t>
            </a:fld>
            <a:endParaRPr lang="en-US" dirty="0"/>
          </a:p>
        </p:txBody>
      </p:sp>
    </p:spTree>
    <p:extLst>
      <p:ext uri="{BB962C8B-B14F-4D97-AF65-F5344CB8AC3E}">
        <p14:creationId xmlns:p14="http://schemas.microsoft.com/office/powerpoint/2010/main" val="3646537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yearly recommended immunizations for children from birth through six years old,</a:t>
            </a:r>
            <a:r>
              <a:rPr lang="en-US" baseline="0" dirty="0" smtClean="0"/>
              <a:t> flu vaccine</a:t>
            </a:r>
            <a:endParaRPr lang="en-US" dirty="0" smtClean="0"/>
          </a:p>
          <a:p>
            <a:endParaRPr lang="en-US" dirty="0"/>
          </a:p>
        </p:txBody>
      </p:sp>
      <p:sp>
        <p:nvSpPr>
          <p:cNvPr id="4" name="Slide Number Placeholder 3"/>
          <p:cNvSpPr>
            <a:spLocks noGrp="1"/>
          </p:cNvSpPr>
          <p:nvPr>
            <p:ph type="sldNum" sz="quarter" idx="10"/>
          </p:nvPr>
        </p:nvSpPr>
        <p:spPr/>
        <p:txBody>
          <a:bodyPr/>
          <a:lstStyle/>
          <a:p>
            <a:fld id="{729621E9-B52C-DE46-AF3A-29713D78B4BA}" type="slidenum">
              <a:rPr lang="en-US" smtClean="0"/>
              <a:t>6</a:t>
            </a:fld>
            <a:endParaRPr lang="en-US" dirty="0"/>
          </a:p>
        </p:txBody>
      </p:sp>
    </p:spTree>
    <p:extLst>
      <p:ext uri="{BB962C8B-B14F-4D97-AF65-F5344CB8AC3E}">
        <p14:creationId xmlns:p14="http://schemas.microsoft.com/office/powerpoint/2010/main" val="3658139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people answering this question are already the most likely to visit the NCHS website, yet, many of them responded saying they had never accessed it before or had only accessed it 1-5 times in 2016</a:t>
            </a:r>
            <a:endParaRPr lang="en-US" dirty="0"/>
          </a:p>
        </p:txBody>
      </p:sp>
      <p:sp>
        <p:nvSpPr>
          <p:cNvPr id="4" name="Slide Number Placeholder 3"/>
          <p:cNvSpPr>
            <a:spLocks noGrp="1"/>
          </p:cNvSpPr>
          <p:nvPr>
            <p:ph type="sldNum" sz="quarter" idx="10"/>
          </p:nvPr>
        </p:nvSpPr>
        <p:spPr/>
        <p:txBody>
          <a:bodyPr/>
          <a:lstStyle/>
          <a:p>
            <a:fld id="{729621E9-B52C-DE46-AF3A-29713D78B4BA}" type="slidenum">
              <a:rPr lang="en-US" smtClean="0"/>
              <a:t>8</a:t>
            </a:fld>
            <a:endParaRPr lang="en-US" dirty="0"/>
          </a:p>
        </p:txBody>
      </p:sp>
    </p:spTree>
    <p:extLst>
      <p:ext uri="{BB962C8B-B14F-4D97-AF65-F5344CB8AC3E}">
        <p14:creationId xmlns:p14="http://schemas.microsoft.com/office/powerpoint/2010/main" val="418155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2400" dirty="0" smtClean="0">
                <a:solidFill>
                  <a:srgbClr val="000000"/>
                </a:solidFill>
              </a:rPr>
              <a:t>Although, many respondents felt NCHS information was easy to find, interpret, and distributed in a timely manner, over one hundred respondents felt differently. </a:t>
            </a:r>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majority of respondents believed that the listserv for one or more NCHS surveys and the public use microdata files available on the NCHS site are serving their function well, a number of respondents gave contradictory answers. </a:t>
            </a:r>
            <a:endParaRPr lang="en-US" sz="2400" dirty="0" smtClean="0">
              <a:solidFill>
                <a:srgbClr val="000000"/>
              </a:solidFill>
            </a:endParaRPr>
          </a:p>
          <a:p>
            <a:endParaRPr lang="en-US" dirty="0"/>
          </a:p>
        </p:txBody>
      </p:sp>
      <p:sp>
        <p:nvSpPr>
          <p:cNvPr id="4" name="Slide Number Placeholder 3"/>
          <p:cNvSpPr>
            <a:spLocks noGrp="1"/>
          </p:cNvSpPr>
          <p:nvPr>
            <p:ph type="sldNum" sz="quarter" idx="10"/>
          </p:nvPr>
        </p:nvSpPr>
        <p:spPr/>
        <p:txBody>
          <a:bodyPr/>
          <a:lstStyle/>
          <a:p>
            <a:fld id="{729621E9-B52C-DE46-AF3A-29713D78B4BA}" type="slidenum">
              <a:rPr lang="en-US" smtClean="0"/>
              <a:t>9</a:t>
            </a:fld>
            <a:endParaRPr lang="en-US" dirty="0"/>
          </a:p>
        </p:txBody>
      </p:sp>
    </p:spTree>
    <p:extLst>
      <p:ext uri="{BB962C8B-B14F-4D97-AF65-F5344CB8AC3E}">
        <p14:creationId xmlns:p14="http://schemas.microsoft.com/office/powerpoint/2010/main" val="544443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what each question would bring to the table</a:t>
            </a:r>
            <a:endParaRPr lang="en-US" dirty="0"/>
          </a:p>
        </p:txBody>
      </p:sp>
      <p:sp>
        <p:nvSpPr>
          <p:cNvPr id="4" name="Slide Number Placeholder 3"/>
          <p:cNvSpPr>
            <a:spLocks noGrp="1"/>
          </p:cNvSpPr>
          <p:nvPr>
            <p:ph type="sldNum" sz="quarter" idx="10"/>
          </p:nvPr>
        </p:nvSpPr>
        <p:spPr/>
        <p:txBody>
          <a:bodyPr/>
          <a:lstStyle/>
          <a:p>
            <a:fld id="{729621E9-B52C-DE46-AF3A-29713D78B4BA}" type="slidenum">
              <a:rPr lang="en-US" smtClean="0"/>
              <a:t>20</a:t>
            </a:fld>
            <a:endParaRPr lang="en-US" dirty="0"/>
          </a:p>
        </p:txBody>
      </p:sp>
    </p:spTree>
    <p:extLst>
      <p:ext uri="{BB962C8B-B14F-4D97-AF65-F5344CB8AC3E}">
        <p14:creationId xmlns:p14="http://schemas.microsoft.com/office/powerpoint/2010/main" val="475733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216C5678-EE20-4FA5-88E2-6E0BD67A2E26}" type="datetime1">
              <a:rPr lang="en-US" smtClean="0"/>
              <a:t>5/9/17</a:t>
            </a:fld>
            <a:endParaRPr lang="en-US" dirty="0"/>
          </a:p>
        </p:txBody>
      </p:sp>
      <p:sp>
        <p:nvSpPr>
          <p:cNvPr id="8" name="Slide Number Placeholder 7"/>
          <p:cNvSpPr>
            <a:spLocks noGrp="1"/>
          </p:cNvSpPr>
          <p:nvPr>
            <p:ph type="sldNum" sz="quarter" idx="11"/>
          </p:nvPr>
        </p:nvSpPr>
        <p:spPr/>
        <p:txBody>
          <a:bodyPr/>
          <a:lstStyle/>
          <a:p>
            <a:fld id="{BA9B540C-44DA-4F69-89C9-7C84606640D3}" type="slidenum">
              <a:rPr lang="en-US" smtClean="0"/>
              <a:pPr/>
              <a:t>‹#›</a:t>
            </a:fld>
            <a:endParaRPr lang="en-US" dirty="0"/>
          </a:p>
        </p:txBody>
      </p:sp>
      <p:sp>
        <p:nvSpPr>
          <p:cNvPr id="9" name="Footer Placeholder 8"/>
          <p:cNvSpPr>
            <a:spLocks noGrp="1"/>
          </p:cNvSpPr>
          <p:nvPr>
            <p:ph type="ftr" sz="quarter" idx="12"/>
          </p:nvPr>
        </p:nvSpPr>
        <p:spPr/>
        <p:txBody>
          <a:bodyPr/>
          <a:lstStyle/>
          <a:p>
            <a:r>
              <a:rPr lang="en-US" dirty="0" smtClean="0"/>
              <a:t>Footer Text</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B11D738E-8962-435F-8C43-147B8DD7E819}" type="datetime1">
              <a:rPr lang="en-US" smtClean="0"/>
              <a:t>5/9/17</a:t>
            </a:fld>
            <a:endParaRPr lang="en-US" dirty="0"/>
          </a:p>
        </p:txBody>
      </p:sp>
      <p:sp>
        <p:nvSpPr>
          <p:cNvPr id="5" name="Footer Placeholder 4"/>
          <p:cNvSpPr>
            <a:spLocks noGrp="1"/>
          </p:cNvSpPr>
          <p:nvPr>
            <p:ph type="ftr" sz="quarter" idx="11"/>
          </p:nvPr>
        </p:nvSpPr>
        <p:spPr/>
        <p:txBody>
          <a:bodyPr/>
          <a:lstStyle/>
          <a:p>
            <a:r>
              <a:rPr lang="en-US" dirty="0" smtClean="0"/>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5/9/17</a:t>
            </a:fld>
            <a:endParaRPr lang="en-US" dirty="0"/>
          </a:p>
        </p:txBody>
      </p:sp>
      <p:sp>
        <p:nvSpPr>
          <p:cNvPr id="5" name="Footer Placeholder 4"/>
          <p:cNvSpPr>
            <a:spLocks noGrp="1"/>
          </p:cNvSpPr>
          <p:nvPr>
            <p:ph type="ftr" sz="quarter" idx="11"/>
          </p:nvPr>
        </p:nvSpPr>
        <p:spPr/>
        <p:txBody>
          <a:bodyPr/>
          <a:lstStyle/>
          <a:p>
            <a:r>
              <a:rPr lang="en-US" dirty="0" smtClean="0"/>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E34CF3C7-6809-4F39-BD67-A75817BDDE0A}" type="datetime1">
              <a:rPr lang="en-US" smtClean="0"/>
              <a:t>5/9/17</a:t>
            </a:fld>
            <a:endParaRPr lang="en-US" dirty="0"/>
          </a:p>
        </p:txBody>
      </p:sp>
      <p:sp>
        <p:nvSpPr>
          <p:cNvPr id="6" name="Footer Placeholder 5"/>
          <p:cNvSpPr>
            <a:spLocks noGrp="1"/>
          </p:cNvSpPr>
          <p:nvPr>
            <p:ph type="ftr" sz="quarter" idx="11"/>
          </p:nvPr>
        </p:nvSpPr>
        <p:spPr/>
        <p:txBody>
          <a:bodyPr/>
          <a:lstStyle/>
          <a:p>
            <a:r>
              <a:rPr lang="en-US" dirty="0" smtClean="0"/>
              <a:t>Footer Text</a:t>
            </a:r>
            <a:endParaRPr lang="en-US" dirty="0"/>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dirty="0"/>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F7EAEB24-CE78-465C-A726-91D0868FA48F}" type="datetime1">
              <a:rPr lang="en-US" smtClean="0"/>
              <a:t>5/9/17</a:t>
            </a:fld>
            <a:endParaRPr lang="en-US" dirty="0"/>
          </a:p>
        </p:txBody>
      </p:sp>
      <p:sp>
        <p:nvSpPr>
          <p:cNvPr id="8" name="Footer Placeholder 7"/>
          <p:cNvSpPr>
            <a:spLocks noGrp="1"/>
          </p:cNvSpPr>
          <p:nvPr>
            <p:ph type="ftr" sz="quarter" idx="11"/>
          </p:nvPr>
        </p:nvSpPr>
        <p:spPr/>
        <p:txBody>
          <a:bodyPr/>
          <a:lstStyle/>
          <a:p>
            <a:r>
              <a:rPr lang="en-US" dirty="0" smtClean="0"/>
              <a:t>Footer Text</a:t>
            </a:r>
            <a:endParaRPr lang="en-US" dirty="0"/>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dirty="0"/>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0BAADF0-1749-4E8B-9691-B44A5F8C0895}" type="datetime1">
              <a:rPr lang="en-US" smtClean="0"/>
              <a:t>5/9/17</a:t>
            </a:fld>
            <a:endParaRPr lang="en-US" dirty="0"/>
          </a:p>
        </p:txBody>
      </p:sp>
      <p:sp>
        <p:nvSpPr>
          <p:cNvPr id="4" name="Footer Placeholder 3"/>
          <p:cNvSpPr>
            <a:spLocks noGrp="1"/>
          </p:cNvSpPr>
          <p:nvPr>
            <p:ph type="ftr" sz="quarter" idx="11"/>
          </p:nvPr>
        </p:nvSpPr>
        <p:spPr/>
        <p:txBody>
          <a:bodyPr/>
          <a:lstStyle/>
          <a:p>
            <a:r>
              <a:rPr lang="en-US" dirty="0" smtClean="0"/>
              <a:t>Footer Text</a:t>
            </a:r>
            <a:endParaRPr lang="en-US" dirty="0"/>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5/9/17</a:t>
            </a:fld>
            <a:endParaRPr lang="en-US" dirty="0"/>
          </a:p>
        </p:txBody>
      </p:sp>
      <p:sp>
        <p:nvSpPr>
          <p:cNvPr id="3" name="Footer Placeholder 2"/>
          <p:cNvSpPr>
            <a:spLocks noGrp="1"/>
          </p:cNvSpPr>
          <p:nvPr>
            <p:ph type="ftr" sz="quarter" idx="11"/>
          </p:nvPr>
        </p:nvSpPr>
        <p:spPr/>
        <p:txBody>
          <a:bodyPr/>
          <a:lstStyle/>
          <a:p>
            <a:r>
              <a:rPr lang="en-US" dirty="0" smtClean="0"/>
              <a:t>Footer Text</a:t>
            </a:r>
            <a:endParaRPr lang="en-US" dirty="0"/>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5/9/17</a:t>
            </a:fld>
            <a:endParaRPr lang="en-US" dirty="0"/>
          </a:p>
        </p:txBody>
      </p:sp>
      <p:sp>
        <p:nvSpPr>
          <p:cNvPr id="6" name="Footer Placeholder 5"/>
          <p:cNvSpPr>
            <a:spLocks noGrp="1"/>
          </p:cNvSpPr>
          <p:nvPr>
            <p:ph type="ftr" sz="quarter" idx="11"/>
          </p:nvPr>
        </p:nvSpPr>
        <p:spPr/>
        <p:txBody>
          <a:bodyPr/>
          <a:lstStyle/>
          <a:p>
            <a:r>
              <a:rPr lang="en-US" dirty="0" smtClean="0"/>
              <a:t>Footer Text</a:t>
            </a:r>
            <a:endParaRPr lang="en-US" dirty="0"/>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5/9/17</a:t>
            </a:fld>
            <a:endParaRPr lang="en-US" dirty="0"/>
          </a:p>
        </p:txBody>
      </p:sp>
      <p:sp>
        <p:nvSpPr>
          <p:cNvPr id="6" name="Footer Placeholder 5"/>
          <p:cNvSpPr>
            <a:spLocks noGrp="1"/>
          </p:cNvSpPr>
          <p:nvPr>
            <p:ph type="ftr" sz="quarter" idx="11"/>
          </p:nvPr>
        </p:nvSpPr>
        <p:spPr/>
        <p:txBody>
          <a:bodyPr/>
          <a:lstStyle/>
          <a:p>
            <a:r>
              <a:rPr lang="en-US" dirty="0" smtClean="0"/>
              <a:t>Footer Text</a:t>
            </a:r>
            <a:endParaRPr lang="en-US" dirty="0"/>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051B39-B140-43FE-96DB-472A2B59CE7C}" type="datetime1">
              <a:rPr lang="en-US" smtClean="0"/>
              <a:t>5/9/17</a:t>
            </a:fld>
            <a:endParaRPr lang="en-US" dirty="0"/>
          </a:p>
        </p:txBody>
      </p:sp>
      <p:sp>
        <p:nvSpPr>
          <p:cNvPr id="5" name="Footer Placeholder 4"/>
          <p:cNvSpPr>
            <a:spLocks noGrp="1"/>
          </p:cNvSpPr>
          <p:nvPr>
            <p:ph type="ftr" sz="quarter" idx="11"/>
          </p:nvPr>
        </p:nvSpPr>
        <p:spPr/>
        <p:txBody>
          <a:bodyPr/>
          <a:lstStyle/>
          <a:p>
            <a:r>
              <a:rPr lang="en-US" dirty="0" smtClean="0"/>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600BB2-27C5-458B-ABCE-839C88CF47CE}" type="datetime1">
              <a:rPr lang="en-US" smtClean="0"/>
              <a:t>5/9/17</a:t>
            </a:fld>
            <a:endParaRPr lang="en-US" dirty="0"/>
          </a:p>
        </p:txBody>
      </p:sp>
      <p:sp>
        <p:nvSpPr>
          <p:cNvPr id="5" name="Footer Placeholder 4"/>
          <p:cNvSpPr>
            <a:spLocks noGrp="1"/>
          </p:cNvSpPr>
          <p:nvPr>
            <p:ph type="ftr" sz="quarter" idx="11"/>
          </p:nvPr>
        </p:nvSpPr>
        <p:spPr/>
        <p:txBody>
          <a:bodyPr/>
          <a:lstStyle/>
          <a:p>
            <a:r>
              <a:rPr lang="en-US" dirty="0" smtClean="0"/>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B0C4986D-6BE9-4264-908F-02DB36FD8D6C}" type="datetime1">
              <a:rPr lang="en-US" smtClean="0"/>
              <a:t>5/9/17</a:t>
            </a:fld>
            <a:endParaRPr lang="en-US" dirty="0"/>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r>
              <a:rPr lang="en-US" dirty="0" smtClean="0"/>
              <a:t>Footer Text</a:t>
            </a:r>
            <a:endParaRPr lang="en-US" dirty="0"/>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BA9B540C-44DA-4F69-89C9-7C84606640D3}" type="slidenum">
              <a:rPr lang="en-US" smtClean="0"/>
              <a:pPr/>
              <a:t>‹#›</a:t>
            </a:fld>
            <a:endParaRPr lang="en-US" dirty="0"/>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 Id="rId3" Type="http://schemas.openxmlformats.org/officeDocument/2006/relationships/chart" Target="../charts/char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10134"/>
            <a:ext cx="7772400" cy="4610973"/>
          </a:xfrm>
        </p:spPr>
        <p:txBody>
          <a:bodyPr/>
          <a:lstStyle/>
          <a:p>
            <a:r>
              <a:rPr lang="en-US" sz="7200" dirty="0" smtClean="0">
                <a:solidFill>
                  <a:srgbClr val="000000"/>
                </a:solidFill>
                <a:latin typeface="Microsoft Sans Serif"/>
                <a:cs typeface="Microsoft Sans Serif"/>
              </a:rPr>
              <a:t>Improving NCHS Data Dissemination</a:t>
            </a:r>
            <a:endParaRPr lang="en-US" sz="7200" dirty="0">
              <a:solidFill>
                <a:srgbClr val="000000"/>
              </a:solidFill>
              <a:latin typeface="Microsoft Sans Serif"/>
              <a:cs typeface="Microsoft Sans Serif"/>
            </a:endParaRPr>
          </a:p>
        </p:txBody>
      </p:sp>
      <p:sp>
        <p:nvSpPr>
          <p:cNvPr id="3" name="Subtitle 2"/>
          <p:cNvSpPr>
            <a:spLocks noGrp="1"/>
          </p:cNvSpPr>
          <p:nvPr>
            <p:ph type="subTitle" idx="1"/>
          </p:nvPr>
        </p:nvSpPr>
        <p:spPr/>
        <p:txBody>
          <a:bodyPr>
            <a:normAutofit fontScale="92500" lnSpcReduction="10000"/>
          </a:bodyPr>
          <a:lstStyle/>
          <a:p>
            <a:r>
              <a:rPr lang="en-US" dirty="0" smtClean="0">
                <a:solidFill>
                  <a:srgbClr val="000000"/>
                </a:solidFill>
                <a:latin typeface="Microsoft Sans Serif"/>
                <a:cs typeface="Microsoft Sans Serif"/>
              </a:rPr>
              <a:t>Ellen Bloom</a:t>
            </a:r>
          </a:p>
          <a:p>
            <a:r>
              <a:rPr lang="en-US" dirty="0" smtClean="0">
                <a:solidFill>
                  <a:srgbClr val="000000"/>
                </a:solidFill>
                <a:latin typeface="Microsoft Sans Serif"/>
                <a:cs typeface="Microsoft Sans Serif"/>
              </a:rPr>
              <a:t>UMD School of Public Policy </a:t>
            </a:r>
          </a:p>
          <a:p>
            <a:r>
              <a:rPr lang="en-US" dirty="0" smtClean="0">
                <a:solidFill>
                  <a:srgbClr val="000000"/>
                </a:solidFill>
                <a:latin typeface="Microsoft Sans Serif"/>
                <a:cs typeface="Microsoft Sans Serif"/>
              </a:rPr>
              <a:t>Project </a:t>
            </a:r>
            <a:r>
              <a:rPr lang="en-US" dirty="0" smtClean="0">
                <a:solidFill>
                  <a:srgbClr val="000000"/>
                </a:solidFill>
                <a:latin typeface="Microsoft Sans Serif"/>
                <a:cs typeface="Microsoft Sans Serif"/>
              </a:rPr>
              <a:t>Course 2017</a:t>
            </a:r>
            <a:endParaRPr lang="en-US" dirty="0">
              <a:solidFill>
                <a:srgbClr val="000000"/>
              </a:solidFill>
              <a:latin typeface="Microsoft Sans Serif"/>
              <a:cs typeface="Microsoft Sans Serif"/>
            </a:endParaRPr>
          </a:p>
        </p:txBody>
      </p:sp>
    </p:spTree>
    <p:extLst>
      <p:ext uri="{BB962C8B-B14F-4D97-AF65-F5344CB8AC3E}">
        <p14:creationId xmlns:p14="http://schemas.microsoft.com/office/powerpoint/2010/main" val="230642147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solidFill>
                  <a:srgbClr val="000000"/>
                </a:solidFill>
                <a:latin typeface="Microsoft Sans Serif"/>
                <a:cs typeface="Microsoft Sans Serif"/>
              </a:rPr>
              <a:t>Mission Statement</a:t>
            </a:r>
            <a:endParaRPr lang="en-US" sz="4400" dirty="0">
              <a:solidFill>
                <a:srgbClr val="000000"/>
              </a:solidFill>
              <a:latin typeface="Microsoft Sans Serif"/>
              <a:cs typeface="Microsoft Sans Serif"/>
            </a:endParaRPr>
          </a:p>
        </p:txBody>
      </p:sp>
      <p:sp>
        <p:nvSpPr>
          <p:cNvPr id="3" name="Content Placeholder 2"/>
          <p:cNvSpPr>
            <a:spLocks noGrp="1"/>
          </p:cNvSpPr>
          <p:nvPr>
            <p:ph idx="1"/>
          </p:nvPr>
        </p:nvSpPr>
        <p:spPr/>
        <p:txBody>
          <a:bodyPr>
            <a:noAutofit/>
          </a:bodyPr>
          <a:lstStyle/>
          <a:p>
            <a:endParaRPr lang="en-US" sz="3200" dirty="0" smtClean="0">
              <a:solidFill>
                <a:srgbClr val="000000"/>
              </a:solidFill>
              <a:latin typeface="Microsoft Sans Serif"/>
              <a:cs typeface="Microsoft Sans Serif"/>
            </a:endParaRPr>
          </a:p>
          <a:p>
            <a:pPr marL="0" indent="0">
              <a:buNone/>
            </a:pPr>
            <a:r>
              <a:rPr lang="en-US" sz="4000" dirty="0" smtClean="0">
                <a:solidFill>
                  <a:srgbClr val="000000"/>
                </a:solidFill>
                <a:latin typeface="Microsoft Sans Serif"/>
                <a:cs typeface="Microsoft Sans Serif"/>
              </a:rPr>
              <a:t>	“</a:t>
            </a:r>
            <a:r>
              <a:rPr lang="en-US" sz="4000" i="1" dirty="0" smtClean="0">
                <a:solidFill>
                  <a:srgbClr val="000000"/>
                </a:solidFill>
                <a:latin typeface="Microsoft Sans Serif"/>
                <a:cs typeface="Microsoft Sans Serif"/>
              </a:rPr>
              <a:t>As </a:t>
            </a:r>
            <a:r>
              <a:rPr lang="en-US" sz="4000" i="1" dirty="0" smtClean="0">
                <a:solidFill>
                  <a:srgbClr val="000000"/>
                </a:solidFill>
                <a:latin typeface="Microsoft Sans Serif"/>
                <a:cs typeface="Microsoft Sans Serif"/>
              </a:rPr>
              <a:t>the Nation’s principal health statistics agency, NCHS leads the way with accurate, relevant, and timely data.</a:t>
            </a:r>
            <a:r>
              <a:rPr lang="en-US" sz="4000" dirty="0" smtClean="0">
                <a:solidFill>
                  <a:srgbClr val="000000"/>
                </a:solidFill>
                <a:latin typeface="Microsoft Sans Serif"/>
                <a:cs typeface="Microsoft Sans Serif"/>
              </a:rPr>
              <a:t>”</a:t>
            </a:r>
            <a:endParaRPr lang="en-US" sz="4000" dirty="0">
              <a:solidFill>
                <a:srgbClr val="000000"/>
              </a:solidFill>
              <a:latin typeface="Microsoft Sans Serif"/>
              <a:cs typeface="Microsoft Sans Serif"/>
            </a:endParaRPr>
          </a:p>
        </p:txBody>
      </p:sp>
    </p:spTree>
    <p:extLst>
      <p:ext uri="{BB962C8B-B14F-4D97-AF65-F5344CB8AC3E}">
        <p14:creationId xmlns:p14="http://schemas.microsoft.com/office/powerpoint/2010/main" val="15523137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solidFill>
                  <a:srgbClr val="000000"/>
                </a:solidFill>
                <a:latin typeface="Microsoft Sans Serif"/>
                <a:cs typeface="Microsoft Sans Serif"/>
              </a:rPr>
              <a:t>Reality</a:t>
            </a:r>
            <a:endParaRPr lang="en-US" sz="4400" dirty="0">
              <a:solidFill>
                <a:srgbClr val="000000"/>
              </a:solidFill>
              <a:latin typeface="Microsoft Sans Serif"/>
              <a:cs typeface="Microsoft Sans Serif"/>
            </a:endParaRPr>
          </a:p>
        </p:txBody>
      </p:sp>
      <p:sp>
        <p:nvSpPr>
          <p:cNvPr id="3" name="Content Placeholder 2"/>
          <p:cNvSpPr>
            <a:spLocks noGrp="1"/>
          </p:cNvSpPr>
          <p:nvPr>
            <p:ph idx="1"/>
          </p:nvPr>
        </p:nvSpPr>
        <p:spPr/>
        <p:txBody>
          <a:bodyPr>
            <a:normAutofit/>
          </a:bodyPr>
          <a:lstStyle/>
          <a:p>
            <a:endParaRPr lang="en-US" dirty="0" smtClean="0">
              <a:solidFill>
                <a:srgbClr val="000000"/>
              </a:solidFill>
            </a:endParaRPr>
          </a:p>
          <a:p>
            <a:pPr marL="0" indent="0">
              <a:buNone/>
            </a:pPr>
            <a:r>
              <a:rPr lang="en-US" dirty="0" smtClean="0">
                <a:solidFill>
                  <a:srgbClr val="000000"/>
                </a:solidFill>
                <a:latin typeface="Microsoft Sans Serif"/>
                <a:cs typeface="Microsoft Sans Serif"/>
              </a:rPr>
              <a:t>“NCHS scores are lower than average for ability to navigate the site and search for or locate the documents or data…</a:t>
            </a:r>
            <a:endParaRPr lang="en-US" dirty="0">
              <a:solidFill>
                <a:srgbClr val="000000"/>
              </a:solidFill>
              <a:latin typeface="Microsoft Sans Serif"/>
              <a:cs typeface="Microsoft Sans Serif"/>
            </a:endParaRPr>
          </a:p>
          <a:p>
            <a:pPr marL="0" indent="0">
              <a:buNone/>
            </a:pPr>
            <a:endParaRPr lang="en-US" dirty="0" smtClean="0">
              <a:solidFill>
                <a:srgbClr val="000000"/>
              </a:solidFill>
              <a:latin typeface="Microsoft Sans Serif"/>
              <a:cs typeface="Microsoft Sans Serif"/>
            </a:endParaRPr>
          </a:p>
          <a:p>
            <a:pPr marL="0" indent="0">
              <a:buNone/>
            </a:pPr>
            <a:r>
              <a:rPr lang="en-US" dirty="0" smtClean="0">
                <a:solidFill>
                  <a:srgbClr val="000000"/>
                </a:solidFill>
                <a:latin typeface="Microsoft Sans Serif"/>
                <a:cs typeface="Microsoft Sans Serif"/>
              </a:rPr>
              <a:t>In terms of the metrics platform, it used to be that we could expect a healthy 5-10% increase each year in number of page views/visits. In the last couple years, however, that has declined or stayed the same from year to year.”         </a:t>
            </a:r>
            <a:br>
              <a:rPr lang="en-US" dirty="0" smtClean="0">
                <a:solidFill>
                  <a:srgbClr val="000000"/>
                </a:solidFill>
                <a:latin typeface="Microsoft Sans Serif"/>
                <a:cs typeface="Microsoft Sans Serif"/>
              </a:rPr>
            </a:br>
            <a:r>
              <a:rPr lang="en-US" dirty="0" smtClean="0">
                <a:solidFill>
                  <a:srgbClr val="000000"/>
                </a:solidFill>
                <a:latin typeface="Microsoft Sans Serif"/>
                <a:cs typeface="Microsoft Sans Serif"/>
              </a:rPr>
              <a:t>                </a:t>
            </a:r>
          </a:p>
          <a:p>
            <a:pPr marL="0" indent="0">
              <a:buNone/>
            </a:pPr>
            <a:r>
              <a:rPr lang="en-US" dirty="0">
                <a:solidFill>
                  <a:srgbClr val="000000"/>
                </a:solidFill>
                <a:latin typeface="Microsoft Sans Serif"/>
                <a:cs typeface="Microsoft Sans Serif"/>
              </a:rPr>
              <a:t> </a:t>
            </a:r>
            <a:r>
              <a:rPr lang="en-US" dirty="0" smtClean="0">
                <a:solidFill>
                  <a:srgbClr val="000000"/>
                </a:solidFill>
                <a:latin typeface="Microsoft Sans Serif"/>
                <a:cs typeface="Microsoft Sans Serif"/>
              </a:rPr>
              <a:t>                        </a:t>
            </a:r>
            <a:r>
              <a:rPr lang="en-US" dirty="0" smtClean="0">
                <a:solidFill>
                  <a:srgbClr val="000000"/>
                </a:solidFill>
                <a:latin typeface="Microsoft Sans Serif"/>
                <a:cs typeface="Microsoft Sans Serif"/>
              </a:rPr>
              <a:t> </a:t>
            </a:r>
            <a:r>
              <a:rPr lang="en-US" dirty="0" smtClean="0">
                <a:solidFill>
                  <a:srgbClr val="000000"/>
                </a:solidFill>
                <a:latin typeface="Microsoft Sans Serif"/>
                <a:cs typeface="Microsoft Sans Serif"/>
              </a:rPr>
              <a:t>-</a:t>
            </a:r>
            <a:r>
              <a:rPr lang="en-US" dirty="0">
                <a:solidFill>
                  <a:srgbClr val="000000"/>
                </a:solidFill>
                <a:latin typeface="Microsoft Sans Serif"/>
                <a:cs typeface="Microsoft Sans Serif"/>
              </a:rPr>
              <a:t>Anthony Lipphardt, </a:t>
            </a:r>
            <a:endParaRPr lang="en-US" dirty="0" smtClean="0">
              <a:solidFill>
                <a:srgbClr val="000000"/>
              </a:solidFill>
              <a:latin typeface="Microsoft Sans Serif"/>
              <a:cs typeface="Microsoft Sans Serif"/>
            </a:endParaRPr>
          </a:p>
          <a:p>
            <a:pPr marL="0" indent="0">
              <a:buNone/>
            </a:pPr>
            <a:r>
              <a:rPr lang="en-US" dirty="0" smtClean="0">
                <a:solidFill>
                  <a:srgbClr val="000000"/>
                </a:solidFill>
                <a:latin typeface="Microsoft Sans Serif"/>
                <a:cs typeface="Microsoft Sans Serif"/>
              </a:rPr>
              <a:t>	</a:t>
            </a:r>
            <a:r>
              <a:rPr lang="en-US" dirty="0">
                <a:solidFill>
                  <a:srgbClr val="000000"/>
                </a:solidFill>
                <a:latin typeface="Microsoft Sans Serif"/>
                <a:cs typeface="Microsoft Sans Serif"/>
              </a:rPr>
              <a:t> </a:t>
            </a:r>
            <a:r>
              <a:rPr lang="en-US" dirty="0" smtClean="0">
                <a:solidFill>
                  <a:srgbClr val="000000"/>
                </a:solidFill>
                <a:latin typeface="Microsoft Sans Serif"/>
                <a:cs typeface="Microsoft Sans Serif"/>
              </a:rPr>
              <a:t>              </a:t>
            </a:r>
            <a:r>
              <a:rPr lang="en-US" dirty="0" smtClean="0">
                <a:solidFill>
                  <a:srgbClr val="000000"/>
                </a:solidFill>
                <a:latin typeface="Microsoft Sans Serif"/>
                <a:cs typeface="Microsoft Sans Serif"/>
              </a:rPr>
              <a:t>Health </a:t>
            </a:r>
            <a:r>
              <a:rPr lang="en-US" dirty="0" smtClean="0">
                <a:solidFill>
                  <a:srgbClr val="000000"/>
                </a:solidFill>
                <a:latin typeface="Microsoft Sans Serif"/>
                <a:cs typeface="Microsoft Sans Serif"/>
              </a:rPr>
              <a:t>Communications </a:t>
            </a:r>
            <a:r>
              <a:rPr lang="en-US" dirty="0" smtClean="0">
                <a:solidFill>
                  <a:srgbClr val="000000"/>
                </a:solidFill>
                <a:latin typeface="Microsoft Sans Serif"/>
                <a:cs typeface="Microsoft Sans Serif"/>
              </a:rPr>
              <a:t>Specialist, NCHS </a:t>
            </a:r>
            <a:endParaRPr lang="en-US" dirty="0">
              <a:solidFill>
                <a:srgbClr val="000000"/>
              </a:solidFill>
              <a:latin typeface="Microsoft Sans Serif"/>
              <a:cs typeface="Microsoft Sans Serif"/>
            </a:endParaRPr>
          </a:p>
          <a:p>
            <a:endParaRPr lang="en-US" dirty="0" smtClean="0">
              <a:solidFill>
                <a:srgbClr val="000000"/>
              </a:solidFill>
            </a:endParaRPr>
          </a:p>
        </p:txBody>
      </p:sp>
    </p:spTree>
    <p:extLst>
      <p:ext uri="{BB962C8B-B14F-4D97-AF65-F5344CB8AC3E}">
        <p14:creationId xmlns:p14="http://schemas.microsoft.com/office/powerpoint/2010/main" val="139825801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solidFill>
                  <a:srgbClr val="000000"/>
                </a:solidFill>
                <a:latin typeface="Microsoft Sans Serif"/>
                <a:cs typeface="Microsoft Sans Serif"/>
              </a:rPr>
              <a:t>Project Purpose</a:t>
            </a:r>
            <a:endParaRPr lang="en-US" sz="4400" dirty="0">
              <a:solidFill>
                <a:srgbClr val="000000"/>
              </a:solidFill>
              <a:latin typeface="Microsoft Sans Serif"/>
              <a:cs typeface="Microsoft Sans Serif"/>
            </a:endParaRPr>
          </a:p>
        </p:txBody>
      </p:sp>
      <p:sp>
        <p:nvSpPr>
          <p:cNvPr id="3" name="Content Placeholder 2"/>
          <p:cNvSpPr>
            <a:spLocks noGrp="1"/>
          </p:cNvSpPr>
          <p:nvPr>
            <p:ph idx="1"/>
          </p:nvPr>
        </p:nvSpPr>
        <p:spPr/>
        <p:txBody>
          <a:bodyPr>
            <a:normAutofit/>
          </a:bodyPr>
          <a:lstStyle/>
          <a:p>
            <a:pPr marL="0" indent="0">
              <a:buNone/>
            </a:pPr>
            <a:endParaRPr lang="en-US" dirty="0">
              <a:solidFill>
                <a:schemeClr val="tx1"/>
              </a:solidFill>
              <a:latin typeface="Microsoft Sans Serif"/>
              <a:cs typeface="Microsoft Sans Serif"/>
            </a:endParaRPr>
          </a:p>
          <a:p>
            <a:r>
              <a:rPr lang="en-US" dirty="0" smtClean="0">
                <a:solidFill>
                  <a:schemeClr val="tx1"/>
                </a:solidFill>
                <a:latin typeface="Microsoft Sans Serif"/>
                <a:cs typeface="Microsoft Sans Serif"/>
              </a:rPr>
              <a:t>To improve user experience &amp; generate more traffic to all NCHS data portals </a:t>
            </a:r>
          </a:p>
          <a:p>
            <a:endParaRPr lang="en-US" dirty="0" smtClean="0">
              <a:solidFill>
                <a:schemeClr val="tx1"/>
              </a:solidFill>
              <a:latin typeface="Microsoft Sans Serif"/>
              <a:cs typeface="Microsoft Sans Serif"/>
            </a:endParaRPr>
          </a:p>
          <a:p>
            <a:r>
              <a:rPr lang="en-US" dirty="0" smtClean="0">
                <a:solidFill>
                  <a:schemeClr val="tx1"/>
                </a:solidFill>
                <a:latin typeface="Microsoft Sans Serif"/>
                <a:cs typeface="Microsoft Sans Serif"/>
              </a:rPr>
              <a:t>To ensure health data is being efficiently &amp; effectively distributed to as many people as possible</a:t>
            </a:r>
          </a:p>
          <a:p>
            <a:endParaRPr lang="en-US" dirty="0" smtClean="0">
              <a:solidFill>
                <a:schemeClr val="tx1"/>
              </a:solidFill>
              <a:latin typeface="Microsoft Sans Serif"/>
              <a:cs typeface="Microsoft Sans Serif"/>
            </a:endParaRPr>
          </a:p>
          <a:p>
            <a:r>
              <a:rPr lang="en-US" dirty="0" smtClean="0">
                <a:solidFill>
                  <a:schemeClr val="tx1"/>
                </a:solidFill>
                <a:latin typeface="Microsoft Sans Serif"/>
                <a:cs typeface="Microsoft Sans Serif"/>
              </a:rPr>
              <a:t>To increase the utility of NCHS data</a:t>
            </a:r>
          </a:p>
          <a:p>
            <a:endParaRPr lang="en-US" dirty="0" smtClean="0">
              <a:solidFill>
                <a:schemeClr val="tx1"/>
              </a:solidFill>
              <a:latin typeface="Microsoft Sans Serif"/>
              <a:cs typeface="Microsoft Sans Serif"/>
            </a:endParaRPr>
          </a:p>
          <a:p>
            <a:r>
              <a:rPr lang="en-US" dirty="0" smtClean="0">
                <a:solidFill>
                  <a:schemeClr val="tx1"/>
                </a:solidFill>
                <a:latin typeface="Microsoft Sans Serif"/>
                <a:cs typeface="Microsoft Sans Serif"/>
              </a:rPr>
              <a:t>To keep the public informed </a:t>
            </a:r>
          </a:p>
          <a:p>
            <a:pPr marL="0" indent="0">
              <a:buNone/>
            </a:pPr>
            <a:endParaRPr lang="en-US" dirty="0">
              <a:solidFill>
                <a:schemeClr val="tx1"/>
              </a:solidFill>
            </a:endParaRPr>
          </a:p>
        </p:txBody>
      </p:sp>
    </p:spTree>
    <p:extLst>
      <p:ext uri="{BB962C8B-B14F-4D97-AF65-F5344CB8AC3E}">
        <p14:creationId xmlns:p14="http://schemas.microsoft.com/office/powerpoint/2010/main" val="10501319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8664"/>
            <a:ext cx="8229600" cy="1600200"/>
          </a:xfrm>
        </p:spPr>
        <p:txBody>
          <a:bodyPr/>
          <a:lstStyle/>
          <a:p>
            <a:r>
              <a:rPr lang="en-US" sz="6000" dirty="0" smtClean="0">
                <a:solidFill>
                  <a:srgbClr val="000000"/>
                </a:solidFill>
                <a:latin typeface="Microsoft Sans Serif"/>
                <a:cs typeface="Microsoft Sans Serif"/>
              </a:rPr>
              <a:t>Step One:</a:t>
            </a:r>
            <a:endParaRPr lang="en-US" sz="6000" dirty="0">
              <a:solidFill>
                <a:srgbClr val="000000"/>
              </a:solidFill>
              <a:latin typeface="Microsoft Sans Serif"/>
              <a:cs typeface="Microsoft Sans Serif"/>
            </a:endParaRPr>
          </a:p>
        </p:txBody>
      </p:sp>
      <p:sp>
        <p:nvSpPr>
          <p:cNvPr id="3" name="Content Placeholder 2"/>
          <p:cNvSpPr>
            <a:spLocks noGrp="1"/>
          </p:cNvSpPr>
          <p:nvPr>
            <p:ph idx="1"/>
          </p:nvPr>
        </p:nvSpPr>
        <p:spPr/>
        <p:txBody>
          <a:bodyPr>
            <a:normAutofit/>
          </a:bodyPr>
          <a:lstStyle/>
          <a:p>
            <a:pPr marL="0" indent="0" algn="ctr">
              <a:buNone/>
            </a:pPr>
            <a:endParaRPr lang="en-US" sz="6000" dirty="0" smtClean="0">
              <a:solidFill>
                <a:srgbClr val="000000"/>
              </a:solidFill>
            </a:endParaRPr>
          </a:p>
          <a:p>
            <a:pPr marL="0" indent="0" algn="ctr">
              <a:buNone/>
            </a:pPr>
            <a:r>
              <a:rPr lang="en-US" sz="5400" dirty="0" smtClean="0">
                <a:solidFill>
                  <a:srgbClr val="000000"/>
                </a:solidFill>
                <a:latin typeface="Microsoft Sans Serif"/>
                <a:cs typeface="Microsoft Sans Serif"/>
              </a:rPr>
              <a:t>SiteCatalyst</a:t>
            </a:r>
            <a:r>
              <a:rPr lang="en-US" sz="5400" dirty="0" smtClean="0">
                <a:solidFill>
                  <a:srgbClr val="000000"/>
                </a:solidFill>
                <a:latin typeface="Microsoft Sans Serif"/>
                <a:cs typeface="Microsoft Sans Serif"/>
              </a:rPr>
              <a:t> Findings</a:t>
            </a:r>
            <a:endParaRPr lang="en-US" sz="5400" dirty="0">
              <a:latin typeface="Microsoft Sans Serif"/>
              <a:cs typeface="Microsoft Sans Serif"/>
            </a:endParaRPr>
          </a:p>
        </p:txBody>
      </p:sp>
    </p:spTree>
    <p:extLst>
      <p:ext uri="{BB962C8B-B14F-4D97-AF65-F5344CB8AC3E}">
        <p14:creationId xmlns:p14="http://schemas.microsoft.com/office/powerpoint/2010/main" val="327337335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p:spPr>
        <p:txBody>
          <a:bodyPr/>
          <a:lstStyle/>
          <a:p>
            <a:r>
              <a:rPr lang="en-US" sz="4000" dirty="0" smtClean="0">
                <a:solidFill>
                  <a:srgbClr val="000000"/>
                </a:solidFill>
              </a:rPr>
              <a:t/>
            </a:r>
            <a:br>
              <a:rPr lang="en-US" sz="4000" dirty="0" smtClean="0">
                <a:solidFill>
                  <a:srgbClr val="000000"/>
                </a:solidFill>
              </a:rPr>
            </a:br>
            <a:r>
              <a:rPr lang="en-US" sz="4000" dirty="0" smtClean="0">
                <a:solidFill>
                  <a:srgbClr val="000000"/>
                </a:solidFill>
                <a:latin typeface="Microsoft Sans Serif"/>
                <a:cs typeface="Microsoft Sans Serif"/>
              </a:rPr>
              <a:t>Top Health Concerns </a:t>
            </a:r>
            <a:r>
              <a:rPr lang="en-US" sz="4000" dirty="0">
                <a:solidFill>
                  <a:srgbClr val="000000"/>
                </a:solidFill>
                <a:latin typeface="Microsoft Sans Serif"/>
                <a:cs typeface="Microsoft Sans Serif"/>
              </a:rPr>
              <a:t>of the P</a:t>
            </a:r>
            <a:r>
              <a:rPr lang="en-US" sz="4000" dirty="0" smtClean="0">
                <a:solidFill>
                  <a:srgbClr val="000000"/>
                </a:solidFill>
                <a:latin typeface="Microsoft Sans Serif"/>
                <a:cs typeface="Microsoft Sans Serif"/>
              </a:rPr>
              <a:t>ublic</a:t>
            </a:r>
            <a:endParaRPr lang="en-US" sz="4000" dirty="0">
              <a:solidFill>
                <a:srgbClr val="000000"/>
              </a:solidFill>
              <a:latin typeface="Microsoft Sans Serif"/>
              <a:cs typeface="Microsoft Sans Serif"/>
            </a:endParaRPr>
          </a:p>
        </p:txBody>
      </p:sp>
      <p:sp>
        <p:nvSpPr>
          <p:cNvPr id="3" name="Content Placeholder 2"/>
          <p:cNvSpPr>
            <a:spLocks noGrp="1"/>
          </p:cNvSpPr>
          <p:nvPr>
            <p:ph idx="1"/>
          </p:nvPr>
        </p:nvSpPr>
        <p:spPr/>
        <p:txBody>
          <a:bodyPr/>
          <a:lstStyle/>
          <a:p>
            <a:pPr lvl="1">
              <a:buFont typeface="Wingdings" charset="2"/>
              <a:buChar char="ü"/>
            </a:pPr>
            <a:endParaRPr lang="en-US" sz="2400" dirty="0" smtClean="0">
              <a:solidFill>
                <a:srgbClr val="000000"/>
              </a:solidFill>
              <a:latin typeface="Microsoft Sans Serif"/>
              <a:cs typeface="Microsoft Sans Serif"/>
            </a:endParaRPr>
          </a:p>
          <a:p>
            <a:pPr lvl="1">
              <a:buFont typeface="Wingdings" charset="2"/>
              <a:buChar char="ü"/>
            </a:pPr>
            <a:r>
              <a:rPr lang="en-US" sz="2400" dirty="0" smtClean="0">
                <a:solidFill>
                  <a:srgbClr val="000000"/>
                </a:solidFill>
                <a:latin typeface="Microsoft Sans Serif"/>
                <a:cs typeface="Microsoft Sans Serif"/>
              </a:rPr>
              <a:t>Immunizations</a:t>
            </a:r>
            <a:r>
              <a:rPr lang="en-US" sz="2400" dirty="0" smtClean="0">
                <a:solidFill>
                  <a:srgbClr val="000000"/>
                </a:solidFill>
                <a:latin typeface="Microsoft Sans Serif"/>
                <a:cs typeface="Microsoft Sans Serif"/>
              </a:rPr>
              <a:t>/Vaccines</a:t>
            </a:r>
          </a:p>
          <a:p>
            <a:pPr lvl="1">
              <a:buFont typeface="Wingdings" charset="2"/>
              <a:buChar char="ü"/>
            </a:pPr>
            <a:r>
              <a:rPr lang="en-US" sz="2400" dirty="0" smtClean="0">
                <a:solidFill>
                  <a:srgbClr val="000000"/>
                </a:solidFill>
                <a:latin typeface="Microsoft Sans Serif"/>
                <a:cs typeface="Microsoft Sans Serif"/>
              </a:rPr>
              <a:t>STD’s</a:t>
            </a:r>
          </a:p>
          <a:p>
            <a:pPr lvl="1">
              <a:buFont typeface="Wingdings" charset="2"/>
              <a:buChar char="ü"/>
            </a:pPr>
            <a:r>
              <a:rPr lang="en-US" sz="2400" dirty="0" smtClean="0">
                <a:solidFill>
                  <a:srgbClr val="000000"/>
                </a:solidFill>
                <a:latin typeface="Microsoft Sans Serif"/>
                <a:cs typeface="Microsoft Sans Serif"/>
              </a:rPr>
              <a:t>Zika Virus</a:t>
            </a:r>
          </a:p>
          <a:p>
            <a:pPr lvl="1">
              <a:buFont typeface="Wingdings" charset="2"/>
              <a:buChar char="ü"/>
            </a:pPr>
            <a:r>
              <a:rPr lang="en-US" sz="2400" dirty="0" smtClean="0">
                <a:solidFill>
                  <a:srgbClr val="000000"/>
                </a:solidFill>
                <a:latin typeface="Microsoft Sans Serif"/>
                <a:cs typeface="Microsoft Sans Serif"/>
              </a:rPr>
              <a:t>Mortality Rates</a:t>
            </a:r>
          </a:p>
          <a:p>
            <a:pPr lvl="1">
              <a:buFont typeface="Wingdings" charset="2"/>
              <a:buChar char="ü"/>
            </a:pPr>
            <a:r>
              <a:rPr lang="en-US" sz="2400" dirty="0" smtClean="0">
                <a:solidFill>
                  <a:srgbClr val="000000"/>
                </a:solidFill>
                <a:latin typeface="Microsoft Sans Serif"/>
                <a:cs typeface="Microsoft Sans Serif"/>
              </a:rPr>
              <a:t>Birth Defects &amp; Developmental Disabilities </a:t>
            </a:r>
          </a:p>
          <a:p>
            <a:pPr lvl="1">
              <a:buFont typeface="Wingdings" charset="2"/>
              <a:buChar char="ü"/>
            </a:pPr>
            <a:r>
              <a:rPr lang="en-US" sz="2400" dirty="0" smtClean="0">
                <a:solidFill>
                  <a:srgbClr val="000000"/>
                </a:solidFill>
                <a:latin typeface="Microsoft Sans Serif"/>
                <a:cs typeface="Microsoft Sans Serif"/>
              </a:rPr>
              <a:t>Medical discoveries &amp; research</a:t>
            </a:r>
          </a:p>
          <a:p>
            <a:pPr lvl="1">
              <a:buFont typeface="Wingdings" charset="2"/>
              <a:buChar char="ü"/>
            </a:pPr>
            <a:r>
              <a:rPr lang="en-US" sz="2400" dirty="0" smtClean="0">
                <a:solidFill>
                  <a:srgbClr val="000000"/>
                </a:solidFill>
                <a:latin typeface="Microsoft Sans Serif"/>
                <a:cs typeface="Microsoft Sans Serif"/>
              </a:rPr>
              <a:t>Staying healthy while traveling</a:t>
            </a:r>
          </a:p>
          <a:p>
            <a:pPr lvl="1"/>
            <a:endParaRPr lang="en-US" sz="2400" dirty="0" smtClean="0">
              <a:solidFill>
                <a:srgbClr val="000000"/>
              </a:solidFill>
            </a:endParaRPr>
          </a:p>
          <a:p>
            <a:pPr lvl="1"/>
            <a:endParaRPr lang="en-US" dirty="0" smtClean="0"/>
          </a:p>
          <a:p>
            <a:pPr lvl="1"/>
            <a:endParaRPr lang="en-US" dirty="0"/>
          </a:p>
        </p:txBody>
      </p:sp>
    </p:spTree>
    <p:extLst>
      <p:ext uri="{BB962C8B-B14F-4D97-AF65-F5344CB8AC3E}">
        <p14:creationId xmlns:p14="http://schemas.microsoft.com/office/powerpoint/2010/main" val="396631662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9374"/>
            <a:ext cx="8229600" cy="1600200"/>
          </a:xfrm>
        </p:spPr>
        <p:txBody>
          <a:bodyPr/>
          <a:lstStyle/>
          <a:p>
            <a:r>
              <a:rPr lang="en-US" sz="6000" dirty="0" smtClean="0">
                <a:solidFill>
                  <a:srgbClr val="000000"/>
                </a:solidFill>
              </a:rPr>
              <a:t/>
            </a:r>
            <a:br>
              <a:rPr lang="en-US" sz="6000" dirty="0" smtClean="0">
                <a:solidFill>
                  <a:srgbClr val="000000"/>
                </a:solidFill>
              </a:rPr>
            </a:br>
            <a:r>
              <a:rPr lang="en-US" sz="6000" dirty="0">
                <a:solidFill>
                  <a:srgbClr val="000000"/>
                </a:solidFill>
                <a:latin typeface="Microsoft Sans Serif"/>
                <a:cs typeface="Microsoft Sans Serif"/>
              </a:rPr>
              <a:t/>
            </a:r>
            <a:br>
              <a:rPr lang="en-US" sz="6000" dirty="0">
                <a:solidFill>
                  <a:srgbClr val="000000"/>
                </a:solidFill>
                <a:latin typeface="Microsoft Sans Serif"/>
                <a:cs typeface="Microsoft Sans Serif"/>
              </a:rPr>
            </a:br>
            <a:r>
              <a:rPr lang="en-US" sz="6000" dirty="0" smtClean="0">
                <a:solidFill>
                  <a:srgbClr val="000000"/>
                </a:solidFill>
                <a:latin typeface="Microsoft Sans Serif"/>
                <a:cs typeface="Microsoft Sans Serif"/>
              </a:rPr>
              <a:t>Step Two:</a:t>
            </a:r>
            <a:endParaRPr lang="en-US" sz="6000" dirty="0">
              <a:solidFill>
                <a:srgbClr val="000000"/>
              </a:solidFill>
              <a:latin typeface="Microsoft Sans Serif"/>
              <a:cs typeface="Microsoft Sans Serif"/>
            </a:endParaRPr>
          </a:p>
        </p:txBody>
      </p:sp>
      <p:sp>
        <p:nvSpPr>
          <p:cNvPr id="3" name="Content Placeholder 2"/>
          <p:cNvSpPr>
            <a:spLocks noGrp="1"/>
          </p:cNvSpPr>
          <p:nvPr>
            <p:ph idx="1"/>
          </p:nvPr>
        </p:nvSpPr>
        <p:spPr/>
        <p:txBody>
          <a:bodyPr>
            <a:normAutofit/>
          </a:bodyPr>
          <a:lstStyle/>
          <a:p>
            <a:pPr marL="0" indent="0" algn="ctr">
              <a:buNone/>
            </a:pPr>
            <a:endParaRPr lang="en-US" sz="6000" dirty="0">
              <a:solidFill>
                <a:srgbClr val="000000"/>
              </a:solidFill>
            </a:endParaRPr>
          </a:p>
          <a:p>
            <a:pPr marL="0" indent="0" algn="ctr">
              <a:buNone/>
            </a:pPr>
            <a:r>
              <a:rPr lang="en-US" sz="5400" dirty="0" smtClean="0">
                <a:solidFill>
                  <a:srgbClr val="000000"/>
                </a:solidFill>
                <a:latin typeface="Microsoft Sans Serif"/>
                <a:cs typeface="Microsoft Sans Serif"/>
              </a:rPr>
              <a:t>2016 </a:t>
            </a:r>
            <a:r>
              <a:rPr lang="en-US" sz="5400" dirty="0">
                <a:solidFill>
                  <a:srgbClr val="000000"/>
                </a:solidFill>
                <a:latin typeface="Microsoft Sans Serif"/>
                <a:cs typeface="Microsoft Sans Serif"/>
              </a:rPr>
              <a:t>Survey Findings</a:t>
            </a:r>
            <a:endParaRPr lang="en-US" sz="5400" dirty="0">
              <a:latin typeface="Microsoft Sans Serif"/>
              <a:cs typeface="Microsoft Sans Serif"/>
            </a:endParaRPr>
          </a:p>
        </p:txBody>
      </p:sp>
    </p:spTree>
    <p:extLst>
      <p:ext uri="{BB962C8B-B14F-4D97-AF65-F5344CB8AC3E}">
        <p14:creationId xmlns:p14="http://schemas.microsoft.com/office/powerpoint/2010/main" val="133071450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sz="4400" dirty="0">
              <a:solidFill>
                <a:srgbClr val="00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1910434"/>
              </p:ext>
            </p:extLst>
          </p:nvPr>
        </p:nvGraphicFramePr>
        <p:xfrm>
          <a:off x="457200" y="589610"/>
          <a:ext cx="8229600" cy="553655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2726232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sz="4400" dirty="0">
              <a:solidFill>
                <a:srgbClr val="000000"/>
              </a:solidFill>
            </a:endParaRPr>
          </a:p>
        </p:txBody>
      </p:sp>
      <p:sp>
        <p:nvSpPr>
          <p:cNvPr id="3" name="Content Placeholder 2"/>
          <p:cNvSpPr>
            <a:spLocks noGrp="1"/>
          </p:cNvSpPr>
          <p:nvPr>
            <p:ph idx="1"/>
          </p:nvPr>
        </p:nvSpPr>
        <p:spPr/>
        <p:txBody>
          <a:bodyPr/>
          <a:lstStyle/>
          <a:p>
            <a:pPr marL="0" indent="0">
              <a:buNone/>
            </a:pPr>
            <a:endParaRPr lang="en-US" dirty="0" smtClean="0">
              <a:solidFill>
                <a:srgbClr val="000000"/>
              </a:solidFill>
            </a:endParaRPr>
          </a:p>
          <a:p>
            <a:pPr lvl="1">
              <a:buFont typeface="Wingdings" charset="2"/>
              <a:buChar char="ü"/>
            </a:pPr>
            <a:endParaRPr lang="en-US" sz="2400" dirty="0" smtClean="0">
              <a:solidFill>
                <a:srgbClr val="000000"/>
              </a:solidFill>
            </a:endParaRPr>
          </a:p>
          <a:p>
            <a:pPr lvl="1">
              <a:buFont typeface="Wingdings" charset="2"/>
              <a:buChar char="ü"/>
            </a:pPr>
            <a:endParaRPr lang="en-US" sz="2400" dirty="0" smtClean="0">
              <a:solidFill>
                <a:srgbClr val="000000"/>
              </a:solidFill>
            </a:endParaRPr>
          </a:p>
          <a:p>
            <a:pPr lvl="1">
              <a:buFont typeface="Wingdings" charset="2"/>
              <a:buChar char="ü"/>
            </a:pPr>
            <a:endParaRPr lang="en-US" sz="2400" dirty="0" smtClean="0">
              <a:solidFill>
                <a:srgbClr val="000000"/>
              </a:solidFill>
            </a:endParaRPr>
          </a:p>
          <a:p>
            <a:pPr lvl="1">
              <a:buFont typeface="Wingdings" charset="2"/>
              <a:buChar char="ü"/>
            </a:pPr>
            <a:endParaRPr lang="en-US" sz="2400" dirty="0">
              <a:solidFill>
                <a:srgbClr val="000000"/>
              </a:solidFill>
            </a:endParaRPr>
          </a:p>
        </p:txBody>
      </p:sp>
      <p:graphicFrame>
        <p:nvGraphicFramePr>
          <p:cNvPr id="5" name="Chart 4"/>
          <p:cNvGraphicFramePr>
            <a:graphicFrameLocks/>
          </p:cNvGraphicFramePr>
          <p:nvPr>
            <p:extLst>
              <p:ext uri="{D42A27DB-BD31-4B8C-83A1-F6EECF244321}">
                <p14:modId xmlns:p14="http://schemas.microsoft.com/office/powerpoint/2010/main" val="1744145354"/>
              </p:ext>
            </p:extLst>
          </p:nvPr>
        </p:nvGraphicFramePr>
        <p:xfrm>
          <a:off x="457200" y="136064"/>
          <a:ext cx="8229600" cy="67219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8747525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sz="4400" dirty="0">
              <a:solidFill>
                <a:schemeClr val="tx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46755340"/>
              </p:ext>
            </p:extLst>
          </p:nvPr>
        </p:nvGraphicFramePr>
        <p:xfrm>
          <a:off x="0" y="1058276"/>
          <a:ext cx="4415127" cy="50678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extLst>
              <p:ext uri="{D42A27DB-BD31-4B8C-83A1-F6EECF244321}">
                <p14:modId xmlns:p14="http://schemas.microsoft.com/office/powerpoint/2010/main" val="2643825489"/>
              </p:ext>
            </p:extLst>
          </p:nvPr>
        </p:nvGraphicFramePr>
        <p:xfrm>
          <a:off x="4551210" y="1058276"/>
          <a:ext cx="4592789" cy="506788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998177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884621711"/>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9340875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944032725"/>
              </p:ext>
            </p:extLst>
          </p:nvPr>
        </p:nvGraphicFramePr>
        <p:xfrm>
          <a:off x="241925" y="483784"/>
          <a:ext cx="8648810" cy="603216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4415777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00100"/>
            <a:ext cx="8229600" cy="1600200"/>
          </a:xfrm>
        </p:spPr>
        <p:txBody>
          <a:bodyPr/>
          <a:lstStyle/>
          <a:p>
            <a:r>
              <a:rPr lang="en-US" sz="4000" dirty="0">
                <a:solidFill>
                  <a:srgbClr val="000000"/>
                </a:solidFill>
                <a:latin typeface="Microsoft Sans Serif"/>
                <a:cs typeface="Microsoft Sans Serif"/>
              </a:rPr>
              <a:t>User </a:t>
            </a:r>
            <a:r>
              <a:rPr lang="en-US" sz="4000" dirty="0" smtClean="0">
                <a:solidFill>
                  <a:srgbClr val="000000"/>
                </a:solidFill>
                <a:latin typeface="Microsoft Sans Serif"/>
                <a:cs typeface="Microsoft Sans Serif"/>
              </a:rPr>
              <a:t>Preference </a:t>
            </a:r>
            <a:r>
              <a:rPr lang="en-US" sz="4000" dirty="0">
                <a:solidFill>
                  <a:srgbClr val="000000"/>
                </a:solidFill>
                <a:latin typeface="Microsoft Sans Serif"/>
                <a:cs typeface="Microsoft Sans Serif"/>
              </a:rPr>
              <a:t>&amp; </a:t>
            </a:r>
            <a:r>
              <a:rPr lang="en-US" sz="4000" dirty="0" smtClean="0">
                <a:solidFill>
                  <a:srgbClr val="000000"/>
                </a:solidFill>
                <a:latin typeface="Microsoft Sans Serif"/>
                <a:cs typeface="Microsoft Sans Serif"/>
              </a:rPr>
              <a:t>Demographic </a:t>
            </a:r>
            <a:r>
              <a:rPr lang="en-US" sz="4000" dirty="0">
                <a:solidFill>
                  <a:srgbClr val="000000"/>
                </a:solidFill>
              </a:rPr>
              <a:t/>
            </a:r>
            <a:br>
              <a:rPr lang="en-US" sz="4000" dirty="0">
                <a:solidFill>
                  <a:srgbClr val="000000"/>
                </a:solidFill>
              </a:rPr>
            </a:br>
            <a:endParaRPr lang="en-US" sz="4000" dirty="0">
              <a:solidFill>
                <a:srgbClr val="000000"/>
              </a:solidFill>
            </a:endParaRPr>
          </a:p>
        </p:txBody>
      </p:sp>
      <p:sp>
        <p:nvSpPr>
          <p:cNvPr id="3" name="Content Placeholder 2"/>
          <p:cNvSpPr>
            <a:spLocks noGrp="1"/>
          </p:cNvSpPr>
          <p:nvPr>
            <p:ph idx="1"/>
          </p:nvPr>
        </p:nvSpPr>
        <p:spPr/>
        <p:txBody>
          <a:bodyPr/>
          <a:lstStyle/>
          <a:p>
            <a:pPr marL="0" indent="0">
              <a:buNone/>
            </a:pPr>
            <a:endParaRPr lang="en-US" dirty="0" smtClean="0">
              <a:solidFill>
                <a:srgbClr val="000000"/>
              </a:solidFill>
              <a:latin typeface="Microsoft Sans Serif"/>
              <a:cs typeface="Microsoft Sans Serif"/>
            </a:endParaRPr>
          </a:p>
          <a:p>
            <a:pPr lvl="1">
              <a:buFont typeface="Wingdings" charset="2"/>
              <a:buChar char="ü"/>
            </a:pPr>
            <a:r>
              <a:rPr lang="en-US" sz="2400" dirty="0" smtClean="0">
                <a:solidFill>
                  <a:srgbClr val="000000"/>
                </a:solidFill>
                <a:latin typeface="Microsoft Sans Serif"/>
                <a:cs typeface="Microsoft Sans Serif"/>
              </a:rPr>
              <a:t>Excel is the most preferred analytical </a:t>
            </a:r>
            <a:r>
              <a:rPr lang="en-US" sz="2400" dirty="0" smtClean="0">
                <a:solidFill>
                  <a:srgbClr val="000000"/>
                </a:solidFill>
                <a:latin typeface="Microsoft Sans Serif"/>
                <a:cs typeface="Microsoft Sans Serif"/>
              </a:rPr>
              <a:t>software</a:t>
            </a:r>
          </a:p>
          <a:p>
            <a:pPr marL="457200" lvl="1" indent="0">
              <a:buNone/>
            </a:pPr>
            <a:endParaRPr lang="en-US" sz="2400" dirty="0" smtClean="0">
              <a:solidFill>
                <a:srgbClr val="000000"/>
              </a:solidFill>
              <a:latin typeface="Microsoft Sans Serif"/>
              <a:cs typeface="Microsoft Sans Serif"/>
            </a:endParaRPr>
          </a:p>
          <a:p>
            <a:pPr lvl="1">
              <a:buFont typeface="Wingdings" charset="2"/>
              <a:buChar char="ü"/>
            </a:pPr>
            <a:r>
              <a:rPr lang="en-US" sz="2400" dirty="0" smtClean="0">
                <a:solidFill>
                  <a:srgbClr val="000000"/>
                </a:solidFill>
                <a:latin typeface="Microsoft Sans Serif"/>
                <a:cs typeface="Microsoft Sans Serif"/>
              </a:rPr>
              <a:t>Most common </a:t>
            </a:r>
            <a:r>
              <a:rPr lang="en-US" sz="2400" dirty="0">
                <a:solidFill>
                  <a:srgbClr val="000000"/>
                </a:solidFill>
                <a:latin typeface="Microsoft Sans Serif"/>
                <a:cs typeface="Microsoft Sans Serif"/>
              </a:rPr>
              <a:t>user is a student </a:t>
            </a:r>
            <a:endParaRPr lang="en-US" sz="2400" dirty="0" smtClean="0">
              <a:solidFill>
                <a:srgbClr val="000000"/>
              </a:solidFill>
              <a:latin typeface="Microsoft Sans Serif"/>
              <a:cs typeface="Microsoft Sans Serif"/>
            </a:endParaRPr>
          </a:p>
          <a:p>
            <a:pPr marL="457200" lvl="1" indent="0">
              <a:buNone/>
            </a:pPr>
            <a:endParaRPr lang="en-US" sz="2400" dirty="0" smtClean="0">
              <a:solidFill>
                <a:srgbClr val="000000"/>
              </a:solidFill>
              <a:latin typeface="Microsoft Sans Serif"/>
              <a:cs typeface="Microsoft Sans Serif"/>
            </a:endParaRPr>
          </a:p>
          <a:p>
            <a:pPr lvl="1">
              <a:buFont typeface="Wingdings" charset="2"/>
              <a:buChar char="ü"/>
            </a:pPr>
            <a:r>
              <a:rPr lang="en-US" sz="2400" dirty="0">
                <a:solidFill>
                  <a:srgbClr val="000000"/>
                </a:solidFill>
                <a:latin typeface="Microsoft Sans Serif"/>
                <a:cs typeface="Microsoft Sans Serif"/>
              </a:rPr>
              <a:t>M</a:t>
            </a:r>
            <a:r>
              <a:rPr lang="en-US" sz="2400" dirty="0" smtClean="0">
                <a:solidFill>
                  <a:srgbClr val="000000"/>
                </a:solidFill>
                <a:latin typeface="Microsoft Sans Serif"/>
                <a:cs typeface="Microsoft Sans Serif"/>
              </a:rPr>
              <a:t>ost </a:t>
            </a:r>
            <a:r>
              <a:rPr lang="en-US" sz="2400" dirty="0">
                <a:solidFill>
                  <a:srgbClr val="000000"/>
                </a:solidFill>
                <a:latin typeface="Microsoft Sans Serif"/>
                <a:cs typeface="Microsoft Sans Serif"/>
              </a:rPr>
              <a:t>users use NCHS information for academic research and/or school </a:t>
            </a:r>
            <a:r>
              <a:rPr lang="en-US" sz="2400" dirty="0" smtClean="0">
                <a:solidFill>
                  <a:srgbClr val="000000"/>
                </a:solidFill>
                <a:latin typeface="Microsoft Sans Serif"/>
                <a:cs typeface="Microsoft Sans Serif"/>
              </a:rPr>
              <a:t>projects</a:t>
            </a:r>
          </a:p>
          <a:p>
            <a:pPr marL="457200" lvl="1" indent="0">
              <a:buNone/>
            </a:pPr>
            <a:endParaRPr lang="en-US" sz="2400" dirty="0">
              <a:solidFill>
                <a:srgbClr val="000000"/>
              </a:solidFill>
              <a:latin typeface="Microsoft Sans Serif"/>
              <a:cs typeface="Microsoft Sans Serif"/>
            </a:endParaRPr>
          </a:p>
          <a:p>
            <a:pPr lvl="1">
              <a:buFont typeface="Wingdings" charset="2"/>
              <a:buChar char="ü"/>
            </a:pPr>
            <a:r>
              <a:rPr lang="en-US" sz="2400" dirty="0">
                <a:solidFill>
                  <a:srgbClr val="000000"/>
                </a:solidFill>
                <a:latin typeface="Microsoft Sans Serif"/>
                <a:cs typeface="Microsoft Sans Serif"/>
              </a:rPr>
              <a:t>O</a:t>
            </a:r>
            <a:r>
              <a:rPr lang="en-US" sz="2400" dirty="0" smtClean="0">
                <a:solidFill>
                  <a:srgbClr val="000000"/>
                </a:solidFill>
                <a:latin typeface="Microsoft Sans Serif"/>
                <a:cs typeface="Microsoft Sans Serif"/>
              </a:rPr>
              <a:t>ver </a:t>
            </a:r>
            <a:r>
              <a:rPr lang="en-US" sz="2400" dirty="0">
                <a:solidFill>
                  <a:srgbClr val="000000"/>
                </a:solidFill>
                <a:latin typeface="Microsoft Sans Serif"/>
                <a:cs typeface="Microsoft Sans Serif"/>
              </a:rPr>
              <a:t>half of all NCHS users are coming from an academic/research institution </a:t>
            </a:r>
            <a:endParaRPr lang="en-US" sz="2400" dirty="0" smtClean="0">
              <a:solidFill>
                <a:srgbClr val="000000"/>
              </a:solidFill>
              <a:latin typeface="Microsoft Sans Serif"/>
              <a:cs typeface="Microsoft Sans Serif"/>
            </a:endParaRPr>
          </a:p>
          <a:p>
            <a:pPr lvl="1"/>
            <a:endParaRPr lang="en-US" dirty="0">
              <a:solidFill>
                <a:srgbClr val="000000"/>
              </a:solidFill>
            </a:endParaRPr>
          </a:p>
        </p:txBody>
      </p:sp>
    </p:spTree>
    <p:extLst>
      <p:ext uri="{BB962C8B-B14F-4D97-AF65-F5344CB8AC3E}">
        <p14:creationId xmlns:p14="http://schemas.microsoft.com/office/powerpoint/2010/main" val="1101933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9088"/>
            <a:ext cx="8229600" cy="1600200"/>
          </a:xfrm>
        </p:spPr>
        <p:txBody>
          <a:bodyPr/>
          <a:lstStyle/>
          <a:p>
            <a:r>
              <a:rPr lang="en-US" sz="6000" dirty="0" smtClean="0">
                <a:solidFill>
                  <a:srgbClr val="000000"/>
                </a:solidFill>
                <a:latin typeface="Microsoft Sans Serif"/>
                <a:cs typeface="Microsoft Sans Serif"/>
              </a:rPr>
              <a:t>Step Three:</a:t>
            </a:r>
            <a:endParaRPr lang="en-US" sz="6000" dirty="0">
              <a:solidFill>
                <a:srgbClr val="000000"/>
              </a:solidFill>
              <a:latin typeface="Microsoft Sans Serif"/>
              <a:cs typeface="Microsoft Sans Serif"/>
            </a:endParaRPr>
          </a:p>
        </p:txBody>
      </p:sp>
      <p:sp>
        <p:nvSpPr>
          <p:cNvPr id="3" name="Content Placeholder 2"/>
          <p:cNvSpPr>
            <a:spLocks noGrp="1"/>
          </p:cNvSpPr>
          <p:nvPr>
            <p:ph idx="1"/>
          </p:nvPr>
        </p:nvSpPr>
        <p:spPr>
          <a:xfrm>
            <a:off x="457200" y="1079188"/>
            <a:ext cx="8229600" cy="4525963"/>
          </a:xfrm>
        </p:spPr>
        <p:txBody>
          <a:bodyPr>
            <a:normAutofit/>
          </a:bodyPr>
          <a:lstStyle/>
          <a:p>
            <a:pPr marL="0" indent="0" algn="ctr">
              <a:buNone/>
            </a:pPr>
            <a:endParaRPr lang="en-US" sz="5400" dirty="0" smtClean="0">
              <a:solidFill>
                <a:srgbClr val="000000"/>
              </a:solidFill>
            </a:endParaRPr>
          </a:p>
          <a:p>
            <a:pPr marL="0" indent="0" algn="ctr">
              <a:buNone/>
            </a:pPr>
            <a:r>
              <a:rPr lang="en-US" sz="5400" dirty="0" smtClean="0">
                <a:solidFill>
                  <a:srgbClr val="000000"/>
                </a:solidFill>
                <a:latin typeface="Microsoft Sans Serif"/>
                <a:cs typeface="Microsoft Sans Serif"/>
              </a:rPr>
              <a:t>Dashboard </a:t>
            </a:r>
            <a:r>
              <a:rPr lang="en-US" sz="5400" dirty="0">
                <a:solidFill>
                  <a:srgbClr val="000000"/>
                </a:solidFill>
                <a:latin typeface="Microsoft Sans Serif"/>
                <a:cs typeface="Microsoft Sans Serif"/>
              </a:rPr>
              <a:t>Comparison </a:t>
            </a:r>
            <a:r>
              <a:rPr lang="en-US" sz="5400" dirty="0" smtClean="0">
                <a:solidFill>
                  <a:srgbClr val="000000"/>
                </a:solidFill>
                <a:latin typeface="Microsoft Sans Serif"/>
                <a:cs typeface="Microsoft Sans Serif"/>
              </a:rPr>
              <a:t>Tables </a:t>
            </a:r>
          </a:p>
          <a:p>
            <a:pPr marL="0" indent="0" algn="ctr">
              <a:buNone/>
            </a:pPr>
            <a:r>
              <a:rPr lang="en-US" sz="5400" dirty="0" smtClean="0">
                <a:solidFill>
                  <a:srgbClr val="000000"/>
                </a:solidFill>
                <a:latin typeface="Microsoft Sans Serif"/>
                <a:cs typeface="Microsoft Sans Serif"/>
              </a:rPr>
              <a:t>NCHS, CMS, FDA</a:t>
            </a:r>
            <a:endParaRPr lang="en-US" sz="5400" dirty="0">
              <a:latin typeface="Microsoft Sans Serif"/>
              <a:cs typeface="Microsoft Sans Serif"/>
            </a:endParaRPr>
          </a:p>
        </p:txBody>
      </p:sp>
    </p:spTree>
    <p:extLst>
      <p:ext uri="{BB962C8B-B14F-4D97-AF65-F5344CB8AC3E}">
        <p14:creationId xmlns:p14="http://schemas.microsoft.com/office/powerpoint/2010/main" val="112106205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63"/>
            <a:ext cx="8229600" cy="925102"/>
          </a:xfrm>
        </p:spPr>
        <p:txBody>
          <a:bodyPr/>
          <a:lstStyle/>
          <a:p>
            <a:r>
              <a:rPr lang="en-US" sz="3200" dirty="0" smtClean="0">
                <a:solidFill>
                  <a:srgbClr val="000000"/>
                </a:solidFill>
                <a:latin typeface="Microsoft Sans Serif"/>
                <a:cs typeface="Microsoft Sans Serif"/>
              </a:rPr>
              <a:t>Dashboard Comparison </a:t>
            </a:r>
            <a:r>
              <a:rPr lang="en-US" sz="3200" dirty="0" smtClean="0">
                <a:solidFill>
                  <a:srgbClr val="000000"/>
                </a:solidFill>
                <a:latin typeface="Microsoft Sans Serif"/>
                <a:cs typeface="Microsoft Sans Serif"/>
              </a:rPr>
              <a:t>Table Summary</a:t>
            </a:r>
            <a:endParaRPr lang="en-US" sz="3200" dirty="0">
              <a:solidFill>
                <a:srgbClr val="000000"/>
              </a:solidFill>
              <a:latin typeface="Microsoft Sans Serif"/>
              <a:cs typeface="Microsoft Sans Serif"/>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48820661"/>
              </p:ext>
            </p:extLst>
          </p:nvPr>
        </p:nvGraphicFramePr>
        <p:xfrm>
          <a:off x="457200" y="1164103"/>
          <a:ext cx="8229600" cy="5518150"/>
        </p:xfrm>
        <a:graphic>
          <a:graphicData uri="http://schemas.openxmlformats.org/drawingml/2006/table">
            <a:tbl>
              <a:tblPr firstRow="1" bandRow="1">
                <a:tableStyleId>{E8B1032C-EA38-4F05-BA0D-38AFFFC7BED3}</a:tableStyleId>
              </a:tblPr>
              <a:tblGrid>
                <a:gridCol w="1974212"/>
                <a:gridCol w="1988629"/>
                <a:gridCol w="1851279"/>
                <a:gridCol w="2415480"/>
              </a:tblGrid>
              <a:tr h="639694">
                <a:tc>
                  <a:txBody>
                    <a:bodyPr/>
                    <a:lstStyle/>
                    <a:p>
                      <a:r>
                        <a:rPr lang="en-US" sz="2000" dirty="0" smtClean="0">
                          <a:latin typeface="Microsoft Sans Serif"/>
                          <a:cs typeface="Microsoft Sans Serif"/>
                        </a:rPr>
                        <a:t>Agency</a:t>
                      </a:r>
                      <a:endParaRPr lang="en-US" sz="2000" dirty="0">
                        <a:latin typeface="Microsoft Sans Serif"/>
                        <a:cs typeface="Microsoft Sans Serif"/>
                      </a:endParaRPr>
                    </a:p>
                  </a:txBody>
                  <a:tcPr/>
                </a:tc>
                <a:tc>
                  <a:txBody>
                    <a:bodyPr/>
                    <a:lstStyle/>
                    <a:p>
                      <a:pPr marL="0" marR="0">
                        <a:spcBef>
                          <a:spcPts val="0"/>
                        </a:spcBef>
                        <a:spcAft>
                          <a:spcPts val="0"/>
                        </a:spcAft>
                      </a:pPr>
                      <a:r>
                        <a:rPr lang="en-US" sz="1800" dirty="0" smtClean="0">
                          <a:effectLst/>
                          <a:latin typeface="Microsoft Sans Serif"/>
                          <a:cs typeface="Microsoft Sans Serif"/>
                        </a:rPr>
                        <a:t>NCHS</a:t>
                      </a:r>
                      <a:endParaRPr lang="en-US" sz="1800" dirty="0">
                        <a:effectLst/>
                        <a:latin typeface="Microsoft Sans Serif"/>
                        <a:ea typeface="ＭＳ 明朝"/>
                        <a:cs typeface="Microsoft Sans Serif"/>
                      </a:endParaRPr>
                    </a:p>
                  </a:txBody>
                  <a:tcPr marL="68580" marR="68580" marT="0" marB="0"/>
                </a:tc>
                <a:tc>
                  <a:txBody>
                    <a:bodyPr/>
                    <a:lstStyle/>
                    <a:p>
                      <a:pPr marL="0" marR="0">
                        <a:spcBef>
                          <a:spcPts val="0"/>
                        </a:spcBef>
                        <a:spcAft>
                          <a:spcPts val="0"/>
                        </a:spcAft>
                      </a:pPr>
                      <a:r>
                        <a:rPr lang="en-US" sz="1800" dirty="0" smtClean="0">
                          <a:effectLst/>
                          <a:latin typeface="Microsoft Sans Serif"/>
                          <a:cs typeface="Microsoft Sans Serif"/>
                        </a:rPr>
                        <a:t>CMS</a:t>
                      </a:r>
                      <a:endParaRPr lang="en-US" sz="1800" dirty="0">
                        <a:effectLst/>
                        <a:latin typeface="Microsoft Sans Serif"/>
                        <a:ea typeface="ＭＳ 明朝"/>
                        <a:cs typeface="Microsoft Sans Serif"/>
                      </a:endParaRPr>
                    </a:p>
                  </a:txBody>
                  <a:tcPr marL="68580" marR="68580" marT="0" marB="0"/>
                </a:tc>
                <a:tc>
                  <a:txBody>
                    <a:bodyPr/>
                    <a:lstStyle/>
                    <a:p>
                      <a:pPr marL="0" marR="0">
                        <a:spcBef>
                          <a:spcPts val="0"/>
                        </a:spcBef>
                        <a:spcAft>
                          <a:spcPts val="0"/>
                        </a:spcAft>
                      </a:pPr>
                      <a:r>
                        <a:rPr lang="en-US" sz="1800" dirty="0" smtClean="0">
                          <a:effectLst/>
                          <a:latin typeface="Microsoft Sans Serif"/>
                          <a:cs typeface="Microsoft Sans Serif"/>
                        </a:rPr>
                        <a:t>FDA</a:t>
                      </a:r>
                      <a:endParaRPr lang="en-US" sz="1800" dirty="0">
                        <a:effectLst/>
                        <a:latin typeface="Microsoft Sans Serif"/>
                        <a:ea typeface="ＭＳ 明朝"/>
                        <a:cs typeface="Microsoft Sans Serif"/>
                      </a:endParaRPr>
                    </a:p>
                  </a:txBody>
                  <a:tcPr marL="68580" marR="68580" marT="0" marB="0"/>
                </a:tc>
              </a:tr>
              <a:tr h="669592">
                <a:tc>
                  <a:txBody>
                    <a:bodyPr/>
                    <a:lstStyle/>
                    <a:p>
                      <a:pPr marL="0" marR="0">
                        <a:spcBef>
                          <a:spcPts val="0"/>
                        </a:spcBef>
                        <a:spcAft>
                          <a:spcPts val="0"/>
                        </a:spcAft>
                      </a:pPr>
                      <a:r>
                        <a:rPr lang="en-US" sz="1800" dirty="0">
                          <a:effectLst/>
                          <a:latin typeface="Microsoft Sans Serif"/>
                          <a:cs typeface="Microsoft Sans Serif"/>
                        </a:rPr>
                        <a:t>Home Page Navigation</a:t>
                      </a:r>
                      <a:endParaRPr lang="en-US" sz="1800" dirty="0">
                        <a:effectLst/>
                        <a:latin typeface="Microsoft Sans Serif"/>
                        <a:ea typeface="ＭＳ 明朝"/>
                        <a:cs typeface="Microsoft Sans Serif"/>
                      </a:endParaRPr>
                    </a:p>
                  </a:txBody>
                  <a:tcPr marL="68580" marR="68580" marT="0" marB="0"/>
                </a:tc>
                <a:tc>
                  <a:txBody>
                    <a:bodyPr/>
                    <a:lstStyle/>
                    <a:p>
                      <a:r>
                        <a:rPr lang="en-US" dirty="0" smtClean="0">
                          <a:latin typeface="Microsoft Sans Serif"/>
                          <a:cs typeface="Microsoft Sans Serif"/>
                        </a:rPr>
                        <a:t>4 </a:t>
                      </a:r>
                      <a:r>
                        <a:rPr lang="en-US" dirty="0" smtClean="0">
                          <a:solidFill>
                            <a:srgbClr val="0000FF"/>
                          </a:solidFill>
                          <a:latin typeface="Microsoft Sans Serif"/>
                          <a:cs typeface="Microsoft Sans Serif"/>
                        </a:rPr>
                        <a:t>Useful</a:t>
                      </a:r>
                      <a:endParaRPr lang="en-US" dirty="0">
                        <a:solidFill>
                          <a:srgbClr val="0000FF"/>
                        </a:solidFill>
                        <a:latin typeface="Microsoft Sans Serif"/>
                        <a:cs typeface="Microsoft Sans Serif"/>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icrosoft Sans Serif"/>
                          <a:cs typeface="Microsoft Sans Serif"/>
                        </a:rPr>
                        <a:t>5 </a:t>
                      </a:r>
                      <a:r>
                        <a:rPr lang="en-US" dirty="0" smtClean="0">
                          <a:solidFill>
                            <a:srgbClr val="008000"/>
                          </a:solidFill>
                          <a:latin typeface="Microsoft Sans Serif"/>
                          <a:cs typeface="Microsoft Sans Serif"/>
                        </a:rPr>
                        <a:t>Very useful</a:t>
                      </a:r>
                    </a:p>
                    <a:p>
                      <a:endParaRPr lang="en-US" dirty="0">
                        <a:latin typeface="Microsoft Sans Serif"/>
                        <a:cs typeface="Microsoft Sans Serif"/>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icrosoft Sans Serif"/>
                          <a:cs typeface="Microsoft Sans Serif"/>
                        </a:rPr>
                        <a:t>5 </a:t>
                      </a:r>
                      <a:r>
                        <a:rPr lang="en-US" dirty="0" smtClean="0">
                          <a:solidFill>
                            <a:srgbClr val="008000"/>
                          </a:solidFill>
                          <a:latin typeface="Microsoft Sans Serif"/>
                          <a:cs typeface="Microsoft Sans Serif"/>
                        </a:rPr>
                        <a:t>Very useful</a:t>
                      </a:r>
                    </a:p>
                    <a:p>
                      <a:endParaRPr lang="en-US" dirty="0">
                        <a:latin typeface="Microsoft Sans Serif"/>
                        <a:cs typeface="Microsoft Sans Serif"/>
                      </a:endParaRPr>
                    </a:p>
                  </a:txBody>
                  <a:tcPr/>
                </a:tc>
              </a:tr>
              <a:tr h="669592">
                <a:tc>
                  <a:txBody>
                    <a:bodyPr/>
                    <a:lstStyle/>
                    <a:p>
                      <a:pPr marL="0" marR="0">
                        <a:spcBef>
                          <a:spcPts val="0"/>
                        </a:spcBef>
                        <a:spcAft>
                          <a:spcPts val="0"/>
                        </a:spcAft>
                      </a:pPr>
                      <a:r>
                        <a:rPr lang="en-US" sz="1800" dirty="0">
                          <a:effectLst/>
                          <a:latin typeface="Microsoft Sans Serif"/>
                          <a:cs typeface="Microsoft Sans Serif"/>
                        </a:rPr>
                        <a:t>Other webpage navigation</a:t>
                      </a:r>
                      <a:endParaRPr lang="en-US" sz="1800" dirty="0">
                        <a:effectLst/>
                        <a:latin typeface="Microsoft Sans Serif"/>
                        <a:ea typeface="ＭＳ 明朝"/>
                        <a:cs typeface="Microsoft Sans Serif"/>
                      </a:endParaRPr>
                    </a:p>
                  </a:txBody>
                  <a:tcPr marL="68580" marR="68580" marT="0" marB="0"/>
                </a:tc>
                <a:tc>
                  <a:txBody>
                    <a:bodyPr/>
                    <a:lstStyle/>
                    <a:p>
                      <a:r>
                        <a:rPr lang="en-US" dirty="0" smtClean="0">
                          <a:latin typeface="Microsoft Sans Serif"/>
                          <a:cs typeface="Microsoft Sans Serif"/>
                        </a:rPr>
                        <a:t>2 </a:t>
                      </a:r>
                      <a:r>
                        <a:rPr lang="en-US" dirty="0" smtClean="0">
                          <a:solidFill>
                            <a:srgbClr val="FF0000"/>
                          </a:solidFill>
                          <a:latin typeface="Microsoft Sans Serif"/>
                          <a:cs typeface="Microsoft Sans Serif"/>
                        </a:rPr>
                        <a:t>Somewhat useful</a:t>
                      </a:r>
                      <a:endParaRPr lang="en-US" dirty="0">
                        <a:solidFill>
                          <a:srgbClr val="FF0000"/>
                        </a:solidFill>
                        <a:latin typeface="Microsoft Sans Serif"/>
                        <a:cs typeface="Microsoft Sans Serif"/>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icrosoft Sans Serif"/>
                          <a:cs typeface="Microsoft Sans Serif"/>
                        </a:rPr>
                        <a:t>5 </a:t>
                      </a:r>
                      <a:r>
                        <a:rPr lang="en-US" dirty="0" smtClean="0">
                          <a:solidFill>
                            <a:srgbClr val="008000"/>
                          </a:solidFill>
                          <a:latin typeface="Microsoft Sans Serif"/>
                          <a:cs typeface="Microsoft Sans Serif"/>
                        </a:rPr>
                        <a:t>Very useful</a:t>
                      </a:r>
                    </a:p>
                    <a:p>
                      <a:endParaRPr lang="en-US" dirty="0">
                        <a:latin typeface="Microsoft Sans Serif"/>
                        <a:cs typeface="Microsoft Sans Serif"/>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icrosoft Sans Serif"/>
                          <a:cs typeface="Microsoft Sans Serif"/>
                        </a:rPr>
                        <a:t>4 </a:t>
                      </a:r>
                      <a:r>
                        <a:rPr lang="en-US" dirty="0" smtClean="0">
                          <a:solidFill>
                            <a:srgbClr val="0000FF"/>
                          </a:solidFill>
                          <a:latin typeface="Microsoft Sans Serif"/>
                          <a:cs typeface="Microsoft Sans Serif"/>
                        </a:rPr>
                        <a:t>Useful</a:t>
                      </a:r>
                    </a:p>
                    <a:p>
                      <a:endParaRPr lang="en-US" dirty="0">
                        <a:latin typeface="Microsoft Sans Serif"/>
                        <a:cs typeface="Microsoft Sans Serif"/>
                      </a:endParaRPr>
                    </a:p>
                  </a:txBody>
                  <a:tcPr/>
                </a:tc>
              </a:tr>
              <a:tr h="669592">
                <a:tc>
                  <a:txBody>
                    <a:bodyPr/>
                    <a:lstStyle/>
                    <a:p>
                      <a:pPr marL="0" marR="0">
                        <a:spcBef>
                          <a:spcPts val="0"/>
                        </a:spcBef>
                        <a:spcAft>
                          <a:spcPts val="0"/>
                        </a:spcAft>
                      </a:pPr>
                      <a:r>
                        <a:rPr lang="en-US" sz="1800" dirty="0">
                          <a:effectLst/>
                          <a:latin typeface="Microsoft Sans Serif"/>
                          <a:cs typeface="Microsoft Sans Serif"/>
                        </a:rPr>
                        <a:t>Submenu</a:t>
                      </a:r>
                      <a:endParaRPr lang="en-US" sz="1800" dirty="0">
                        <a:effectLst/>
                        <a:latin typeface="Microsoft Sans Serif"/>
                        <a:ea typeface="ＭＳ 明朝"/>
                        <a:cs typeface="Microsoft Sans Serif"/>
                      </a:endParaRPr>
                    </a:p>
                  </a:txBody>
                  <a:tcPr marL="68580" marR="68580" marT="0" marB="0"/>
                </a:tc>
                <a:tc>
                  <a:txBody>
                    <a:bodyPr/>
                    <a:lstStyle/>
                    <a:p>
                      <a:r>
                        <a:rPr lang="en-US" dirty="0" smtClean="0">
                          <a:latin typeface="Microsoft Sans Serif"/>
                          <a:cs typeface="Microsoft Sans Serif"/>
                        </a:rPr>
                        <a:t>5 </a:t>
                      </a:r>
                      <a:r>
                        <a:rPr lang="en-US" dirty="0" smtClean="0">
                          <a:solidFill>
                            <a:srgbClr val="008000"/>
                          </a:solidFill>
                          <a:latin typeface="Microsoft Sans Serif"/>
                          <a:cs typeface="Microsoft Sans Serif"/>
                        </a:rPr>
                        <a:t>Very useful</a:t>
                      </a:r>
                      <a:endParaRPr lang="en-US" dirty="0">
                        <a:solidFill>
                          <a:srgbClr val="008000"/>
                        </a:solidFill>
                        <a:latin typeface="Microsoft Sans Serif"/>
                        <a:cs typeface="Microsoft Sans Serif"/>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icrosoft Sans Serif"/>
                          <a:cs typeface="Microsoft Sans Serif"/>
                        </a:rPr>
                        <a:t>5 </a:t>
                      </a:r>
                      <a:r>
                        <a:rPr lang="en-US" dirty="0" smtClean="0">
                          <a:solidFill>
                            <a:srgbClr val="008000"/>
                          </a:solidFill>
                          <a:latin typeface="Microsoft Sans Serif"/>
                          <a:cs typeface="Microsoft Sans Serif"/>
                        </a:rPr>
                        <a:t>Very useful</a:t>
                      </a:r>
                    </a:p>
                    <a:p>
                      <a:endParaRPr lang="en-US" dirty="0">
                        <a:latin typeface="Microsoft Sans Serif"/>
                        <a:cs typeface="Microsoft Sans Serif"/>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icrosoft Sans Serif"/>
                          <a:cs typeface="Microsoft Sans Serif"/>
                        </a:rPr>
                        <a:t>5 </a:t>
                      </a:r>
                      <a:r>
                        <a:rPr lang="en-US" dirty="0" smtClean="0">
                          <a:solidFill>
                            <a:srgbClr val="008000"/>
                          </a:solidFill>
                          <a:latin typeface="Microsoft Sans Serif"/>
                          <a:cs typeface="Microsoft Sans Serif"/>
                        </a:rPr>
                        <a:t>Very useful</a:t>
                      </a:r>
                    </a:p>
                    <a:p>
                      <a:endParaRPr lang="en-US" dirty="0">
                        <a:latin typeface="Microsoft Sans Serif"/>
                        <a:cs typeface="Microsoft Sans Serif"/>
                      </a:endParaRPr>
                    </a:p>
                  </a:txBody>
                  <a:tcPr/>
                </a:tc>
              </a:tr>
              <a:tr h="669592">
                <a:tc>
                  <a:txBody>
                    <a:bodyPr/>
                    <a:lstStyle/>
                    <a:p>
                      <a:pPr marL="0" marR="0">
                        <a:spcBef>
                          <a:spcPts val="0"/>
                        </a:spcBef>
                        <a:spcAft>
                          <a:spcPts val="0"/>
                        </a:spcAft>
                      </a:pPr>
                      <a:r>
                        <a:rPr lang="en-US" sz="1800" dirty="0">
                          <a:effectLst/>
                          <a:latin typeface="Microsoft Sans Serif"/>
                          <a:cs typeface="Microsoft Sans Serif"/>
                        </a:rPr>
                        <a:t>Content Labels</a:t>
                      </a:r>
                      <a:endParaRPr lang="en-US" sz="1800" dirty="0">
                        <a:effectLst/>
                        <a:latin typeface="Microsoft Sans Serif"/>
                        <a:ea typeface="ＭＳ 明朝"/>
                        <a:cs typeface="Microsoft Sans Serif"/>
                      </a:endParaRPr>
                    </a:p>
                  </a:txBody>
                  <a:tcPr marL="68580" marR="68580" marT="0" marB="0"/>
                </a:tc>
                <a:tc>
                  <a:txBody>
                    <a:bodyPr/>
                    <a:lstStyle/>
                    <a:p>
                      <a:r>
                        <a:rPr lang="en-US" dirty="0" smtClean="0">
                          <a:latin typeface="Microsoft Sans Serif"/>
                          <a:cs typeface="Microsoft Sans Serif"/>
                        </a:rPr>
                        <a:t>4 </a:t>
                      </a:r>
                      <a:r>
                        <a:rPr lang="en-US" dirty="0" smtClean="0">
                          <a:solidFill>
                            <a:srgbClr val="0000FF"/>
                          </a:solidFill>
                          <a:latin typeface="Microsoft Sans Serif"/>
                          <a:cs typeface="Microsoft Sans Serif"/>
                        </a:rPr>
                        <a:t>Useful</a:t>
                      </a:r>
                      <a:endParaRPr lang="en-US" dirty="0">
                        <a:solidFill>
                          <a:srgbClr val="0000FF"/>
                        </a:solidFill>
                        <a:latin typeface="Microsoft Sans Serif"/>
                        <a:cs typeface="Microsoft Sans Serif"/>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icrosoft Sans Serif"/>
                          <a:cs typeface="Microsoft Sans Serif"/>
                        </a:rPr>
                        <a:t>5 </a:t>
                      </a:r>
                      <a:r>
                        <a:rPr lang="en-US" dirty="0" smtClean="0">
                          <a:solidFill>
                            <a:srgbClr val="008000"/>
                          </a:solidFill>
                          <a:latin typeface="Microsoft Sans Serif"/>
                          <a:cs typeface="Microsoft Sans Serif"/>
                        </a:rPr>
                        <a:t>Very useful</a:t>
                      </a:r>
                    </a:p>
                    <a:p>
                      <a:endParaRPr lang="en-US" dirty="0">
                        <a:latin typeface="Microsoft Sans Serif"/>
                        <a:cs typeface="Microsoft Sans Serif"/>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icrosoft Sans Serif"/>
                          <a:cs typeface="Microsoft Sans Serif"/>
                        </a:rPr>
                        <a:t>5 </a:t>
                      </a:r>
                      <a:r>
                        <a:rPr lang="en-US" dirty="0" smtClean="0">
                          <a:solidFill>
                            <a:srgbClr val="008000"/>
                          </a:solidFill>
                          <a:latin typeface="Microsoft Sans Serif"/>
                          <a:cs typeface="Microsoft Sans Serif"/>
                        </a:rPr>
                        <a:t>Very useful</a:t>
                      </a:r>
                    </a:p>
                    <a:p>
                      <a:endParaRPr lang="en-US" dirty="0">
                        <a:latin typeface="Microsoft Sans Serif"/>
                        <a:cs typeface="Microsoft Sans Serif"/>
                      </a:endParaRPr>
                    </a:p>
                  </a:txBody>
                  <a:tcPr/>
                </a:tc>
              </a:tr>
              <a:tr h="860904">
                <a:tc>
                  <a:txBody>
                    <a:bodyPr/>
                    <a:lstStyle/>
                    <a:p>
                      <a:pPr marL="0" marR="0">
                        <a:spcBef>
                          <a:spcPts val="0"/>
                        </a:spcBef>
                        <a:spcAft>
                          <a:spcPts val="0"/>
                        </a:spcAft>
                      </a:pPr>
                      <a:r>
                        <a:rPr lang="en-US" sz="1800" dirty="0">
                          <a:effectLst/>
                          <a:latin typeface="Microsoft Sans Serif"/>
                          <a:cs typeface="Microsoft Sans Serif"/>
                        </a:rPr>
                        <a:t>Tabs or labels for different users</a:t>
                      </a:r>
                      <a:endParaRPr lang="en-US" sz="1800" dirty="0">
                        <a:effectLst/>
                        <a:latin typeface="Microsoft Sans Serif"/>
                        <a:ea typeface="ＭＳ 明朝"/>
                        <a:cs typeface="Microsoft Sans Serif"/>
                      </a:endParaRPr>
                    </a:p>
                  </a:txBody>
                  <a:tcPr marL="68580" marR="68580" marT="0" marB="0"/>
                </a:tc>
                <a:tc>
                  <a:txBody>
                    <a:bodyPr/>
                    <a:lstStyle/>
                    <a:p>
                      <a:r>
                        <a:rPr lang="en-US" dirty="0" smtClean="0">
                          <a:latin typeface="Microsoft Sans Serif"/>
                          <a:cs typeface="Microsoft Sans Serif"/>
                        </a:rPr>
                        <a:t>4 </a:t>
                      </a:r>
                      <a:r>
                        <a:rPr lang="en-US" dirty="0" smtClean="0">
                          <a:solidFill>
                            <a:srgbClr val="0000FF"/>
                          </a:solidFill>
                          <a:latin typeface="Microsoft Sans Serif"/>
                          <a:cs typeface="Microsoft Sans Serif"/>
                        </a:rPr>
                        <a:t>Useful</a:t>
                      </a:r>
                      <a:endParaRPr lang="en-US" dirty="0">
                        <a:solidFill>
                          <a:srgbClr val="0000FF"/>
                        </a:solidFill>
                        <a:latin typeface="Microsoft Sans Serif"/>
                        <a:cs typeface="Microsoft Sans Serif"/>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icrosoft Sans Serif"/>
                          <a:cs typeface="Microsoft Sans Serif"/>
                        </a:rPr>
                        <a:t>4 </a:t>
                      </a:r>
                      <a:r>
                        <a:rPr lang="en-US" dirty="0" smtClean="0">
                          <a:solidFill>
                            <a:srgbClr val="0000FF"/>
                          </a:solidFill>
                          <a:latin typeface="Microsoft Sans Serif"/>
                          <a:cs typeface="Microsoft Sans Serif"/>
                        </a:rPr>
                        <a:t>Useful</a:t>
                      </a:r>
                    </a:p>
                    <a:p>
                      <a:endParaRPr lang="en-US" dirty="0">
                        <a:latin typeface="Microsoft Sans Serif"/>
                        <a:cs typeface="Microsoft Sans Serif"/>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icrosoft Sans Serif"/>
                          <a:cs typeface="Microsoft Sans Serif"/>
                        </a:rPr>
                        <a:t>5 </a:t>
                      </a:r>
                      <a:r>
                        <a:rPr lang="en-US" dirty="0" smtClean="0">
                          <a:solidFill>
                            <a:srgbClr val="008000"/>
                          </a:solidFill>
                          <a:latin typeface="Microsoft Sans Serif"/>
                          <a:cs typeface="Microsoft Sans Serif"/>
                        </a:rPr>
                        <a:t>Very useful</a:t>
                      </a:r>
                    </a:p>
                    <a:p>
                      <a:endParaRPr lang="en-US" dirty="0">
                        <a:latin typeface="Microsoft Sans Serif"/>
                        <a:cs typeface="Microsoft Sans Serif"/>
                      </a:endParaRPr>
                    </a:p>
                  </a:txBody>
                  <a:tcPr/>
                </a:tc>
              </a:tr>
              <a:tr h="669592">
                <a:tc>
                  <a:txBody>
                    <a:bodyPr/>
                    <a:lstStyle/>
                    <a:p>
                      <a:pPr marL="0" marR="0">
                        <a:spcBef>
                          <a:spcPts val="0"/>
                        </a:spcBef>
                        <a:spcAft>
                          <a:spcPts val="0"/>
                        </a:spcAft>
                      </a:pPr>
                      <a:r>
                        <a:rPr lang="en-US" sz="1800" dirty="0">
                          <a:effectLst/>
                          <a:latin typeface="Microsoft Sans Serif"/>
                          <a:cs typeface="Microsoft Sans Serif"/>
                        </a:rPr>
                        <a:t>Search engine</a:t>
                      </a:r>
                      <a:endParaRPr lang="en-US" sz="1800" dirty="0">
                        <a:effectLst/>
                        <a:latin typeface="Microsoft Sans Serif"/>
                        <a:ea typeface="ＭＳ 明朝"/>
                        <a:cs typeface="Microsoft Sans Serif"/>
                      </a:endParaRPr>
                    </a:p>
                  </a:txBody>
                  <a:tcPr marL="68580" marR="68580" marT="0" marB="0"/>
                </a:tc>
                <a:tc>
                  <a:txBody>
                    <a:bodyPr/>
                    <a:lstStyle/>
                    <a:p>
                      <a:r>
                        <a:rPr lang="en-US" dirty="0" smtClean="0">
                          <a:latin typeface="Microsoft Sans Serif"/>
                          <a:cs typeface="Microsoft Sans Serif"/>
                        </a:rPr>
                        <a:t>4 </a:t>
                      </a:r>
                      <a:r>
                        <a:rPr lang="en-US" dirty="0" smtClean="0">
                          <a:solidFill>
                            <a:srgbClr val="0000FF"/>
                          </a:solidFill>
                          <a:latin typeface="Microsoft Sans Serif"/>
                          <a:cs typeface="Microsoft Sans Serif"/>
                        </a:rPr>
                        <a:t>Useful</a:t>
                      </a:r>
                      <a:endParaRPr lang="en-US" dirty="0">
                        <a:solidFill>
                          <a:srgbClr val="0000FF"/>
                        </a:solidFill>
                        <a:latin typeface="Microsoft Sans Serif"/>
                        <a:cs typeface="Microsoft Sans Serif"/>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icrosoft Sans Serif"/>
                          <a:cs typeface="Microsoft Sans Serif"/>
                        </a:rPr>
                        <a:t>5 </a:t>
                      </a:r>
                      <a:r>
                        <a:rPr lang="en-US" dirty="0" smtClean="0">
                          <a:solidFill>
                            <a:srgbClr val="008000"/>
                          </a:solidFill>
                          <a:latin typeface="Microsoft Sans Serif"/>
                          <a:cs typeface="Microsoft Sans Serif"/>
                        </a:rPr>
                        <a:t>Very useful</a:t>
                      </a:r>
                    </a:p>
                    <a:p>
                      <a:endParaRPr lang="en-US" dirty="0">
                        <a:latin typeface="Microsoft Sans Serif"/>
                        <a:cs typeface="Microsoft Sans Serif"/>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icrosoft Sans Serif"/>
                          <a:cs typeface="Microsoft Sans Serif"/>
                        </a:rPr>
                        <a:t>5 </a:t>
                      </a:r>
                      <a:r>
                        <a:rPr lang="en-US" dirty="0" smtClean="0">
                          <a:solidFill>
                            <a:srgbClr val="008000"/>
                          </a:solidFill>
                          <a:latin typeface="Microsoft Sans Serif"/>
                          <a:cs typeface="Microsoft Sans Serif"/>
                        </a:rPr>
                        <a:t>Very useful</a:t>
                      </a:r>
                    </a:p>
                    <a:p>
                      <a:endParaRPr lang="en-US" dirty="0">
                        <a:latin typeface="Microsoft Sans Serif"/>
                        <a:cs typeface="Microsoft Sans Serif"/>
                      </a:endParaRPr>
                    </a:p>
                  </a:txBody>
                  <a:tcPr/>
                </a:tc>
              </a:tr>
              <a:tr h="669592">
                <a:tc>
                  <a:txBody>
                    <a:bodyPr/>
                    <a:lstStyle/>
                    <a:p>
                      <a:pPr marL="0" marR="0">
                        <a:spcBef>
                          <a:spcPts val="0"/>
                        </a:spcBef>
                        <a:spcAft>
                          <a:spcPts val="0"/>
                        </a:spcAft>
                      </a:pPr>
                      <a:r>
                        <a:rPr lang="en-US" sz="1800" dirty="0">
                          <a:effectLst/>
                          <a:latin typeface="Microsoft Sans Serif"/>
                          <a:cs typeface="Microsoft Sans Serif"/>
                        </a:rPr>
                        <a:t>Data Navigator Tool</a:t>
                      </a:r>
                      <a:endParaRPr lang="en-US" sz="1800" dirty="0">
                        <a:effectLst/>
                        <a:latin typeface="Microsoft Sans Serif"/>
                        <a:ea typeface="ＭＳ 明朝"/>
                        <a:cs typeface="Microsoft Sans Serif"/>
                      </a:endParaRPr>
                    </a:p>
                  </a:txBody>
                  <a:tcPr marL="68580" marR="68580" marT="0" marB="0"/>
                </a:tc>
                <a:tc>
                  <a:txBody>
                    <a:bodyPr/>
                    <a:lstStyle/>
                    <a:p>
                      <a:r>
                        <a:rPr lang="en-US" dirty="0" smtClean="0">
                          <a:latin typeface="Microsoft Sans Serif"/>
                          <a:cs typeface="Microsoft Sans Serif"/>
                        </a:rPr>
                        <a:t>3 </a:t>
                      </a:r>
                      <a:r>
                        <a:rPr lang="en-US" dirty="0" smtClean="0">
                          <a:solidFill>
                            <a:srgbClr val="FF0000"/>
                          </a:solidFill>
                          <a:latin typeface="Microsoft Sans Serif"/>
                          <a:cs typeface="Microsoft Sans Serif"/>
                        </a:rPr>
                        <a:t>Not present</a:t>
                      </a:r>
                      <a:endParaRPr lang="en-US" dirty="0">
                        <a:solidFill>
                          <a:srgbClr val="FF0000"/>
                        </a:solidFill>
                        <a:latin typeface="Microsoft Sans Serif"/>
                        <a:cs typeface="Microsoft Sans Serif"/>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icrosoft Sans Serif"/>
                          <a:cs typeface="Microsoft Sans Serif"/>
                        </a:rPr>
                        <a:t>5 </a:t>
                      </a:r>
                      <a:r>
                        <a:rPr lang="en-US" dirty="0" smtClean="0">
                          <a:solidFill>
                            <a:srgbClr val="008000"/>
                          </a:solidFill>
                          <a:latin typeface="Microsoft Sans Serif"/>
                          <a:cs typeface="Microsoft Sans Serif"/>
                        </a:rPr>
                        <a:t>Very useful</a:t>
                      </a:r>
                    </a:p>
                    <a:p>
                      <a:endParaRPr lang="en-US" dirty="0">
                        <a:latin typeface="Microsoft Sans Serif"/>
                        <a:cs typeface="Microsoft Sans Serif"/>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icrosoft Sans Serif"/>
                          <a:cs typeface="Microsoft Sans Serif"/>
                        </a:rPr>
                        <a:t>3 </a:t>
                      </a:r>
                      <a:r>
                        <a:rPr lang="en-US" dirty="0" smtClean="0">
                          <a:solidFill>
                            <a:srgbClr val="FF0000"/>
                          </a:solidFill>
                          <a:latin typeface="Microsoft Sans Serif"/>
                          <a:cs typeface="Microsoft Sans Serif"/>
                        </a:rPr>
                        <a:t>Not present</a:t>
                      </a:r>
                    </a:p>
                    <a:p>
                      <a:endParaRPr lang="en-US" dirty="0">
                        <a:latin typeface="Microsoft Sans Serif"/>
                        <a:cs typeface="Microsoft Sans Serif"/>
                      </a:endParaRPr>
                    </a:p>
                  </a:txBody>
                  <a:tcPr/>
                </a:tc>
              </a:tr>
            </a:tbl>
          </a:graphicData>
        </a:graphic>
      </p:graphicFrame>
    </p:spTree>
    <p:extLst>
      <p:ext uri="{BB962C8B-B14F-4D97-AF65-F5344CB8AC3E}">
        <p14:creationId xmlns:p14="http://schemas.microsoft.com/office/powerpoint/2010/main" val="222702920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00100"/>
            <a:ext cx="8229600" cy="1600200"/>
          </a:xfrm>
        </p:spPr>
        <p:txBody>
          <a:bodyPr/>
          <a:lstStyle/>
          <a:p>
            <a:r>
              <a:rPr lang="en-US" dirty="0" smtClean="0">
                <a:solidFill>
                  <a:schemeClr val="tx1"/>
                </a:solidFill>
                <a:latin typeface="Microsoft Sans Serif"/>
                <a:cs typeface="Microsoft Sans Serif"/>
              </a:rPr>
              <a:t>Step Four:</a:t>
            </a:r>
            <a:endParaRPr lang="en-US" dirty="0">
              <a:solidFill>
                <a:schemeClr val="tx1"/>
              </a:solidFill>
              <a:latin typeface="Microsoft Sans Serif"/>
              <a:cs typeface="Microsoft Sans Serif"/>
            </a:endParaRPr>
          </a:p>
        </p:txBody>
      </p:sp>
      <p:sp>
        <p:nvSpPr>
          <p:cNvPr id="3" name="Content Placeholder 2"/>
          <p:cNvSpPr>
            <a:spLocks noGrp="1"/>
          </p:cNvSpPr>
          <p:nvPr>
            <p:ph idx="1"/>
          </p:nvPr>
        </p:nvSpPr>
        <p:spPr/>
        <p:txBody>
          <a:bodyPr/>
          <a:lstStyle/>
          <a:p>
            <a:endParaRPr lang="en-US" dirty="0" smtClean="0"/>
          </a:p>
          <a:p>
            <a:pPr marL="0" indent="0" algn="ctr">
              <a:buNone/>
            </a:pPr>
            <a:endParaRPr lang="en-US" sz="4000" dirty="0" smtClean="0">
              <a:solidFill>
                <a:srgbClr val="000000"/>
              </a:solidFill>
              <a:latin typeface="Microsoft Sans Serif"/>
              <a:cs typeface="Microsoft Sans Serif"/>
            </a:endParaRPr>
          </a:p>
          <a:p>
            <a:pPr marL="0" indent="0" algn="ctr">
              <a:buNone/>
            </a:pPr>
            <a:r>
              <a:rPr lang="en-US" sz="4000" dirty="0" smtClean="0">
                <a:solidFill>
                  <a:srgbClr val="000000"/>
                </a:solidFill>
                <a:latin typeface="Microsoft Sans Serif"/>
                <a:cs typeface="Microsoft Sans Serif"/>
              </a:rPr>
              <a:t>Interview Data from CMS &amp; FDA</a:t>
            </a:r>
          </a:p>
          <a:p>
            <a:pPr marL="0" indent="0" algn="ctr">
              <a:buNone/>
            </a:pPr>
            <a:r>
              <a:rPr lang="en-US" sz="4000" dirty="0" smtClean="0">
                <a:solidFill>
                  <a:srgbClr val="000000"/>
                </a:solidFill>
                <a:latin typeface="Microsoft Sans Serif"/>
                <a:cs typeface="Microsoft Sans Serif"/>
              </a:rPr>
              <a:t> Office of Communication Heads</a:t>
            </a:r>
            <a:endParaRPr lang="en-US" sz="4000" dirty="0">
              <a:solidFill>
                <a:srgbClr val="000000"/>
              </a:solidFill>
              <a:latin typeface="Microsoft Sans Serif"/>
              <a:cs typeface="Microsoft Sans Serif"/>
            </a:endParaRPr>
          </a:p>
        </p:txBody>
      </p:sp>
    </p:spTree>
    <p:extLst>
      <p:ext uri="{BB962C8B-B14F-4D97-AF65-F5344CB8AC3E}">
        <p14:creationId xmlns:p14="http://schemas.microsoft.com/office/powerpoint/2010/main" val="121083850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solidFill>
                  <a:srgbClr val="000000"/>
                </a:solidFill>
                <a:latin typeface="Microsoft Sans Serif"/>
                <a:cs typeface="Microsoft Sans Serif"/>
              </a:rPr>
              <a:t>CMS Interview Data</a:t>
            </a:r>
            <a:endParaRPr lang="en-US" sz="4400" dirty="0">
              <a:solidFill>
                <a:srgbClr val="000000"/>
              </a:solidFill>
              <a:latin typeface="Microsoft Sans Serif"/>
              <a:cs typeface="Microsoft Sans Serif"/>
            </a:endParaRPr>
          </a:p>
        </p:txBody>
      </p:sp>
      <p:sp>
        <p:nvSpPr>
          <p:cNvPr id="3" name="Content Placeholder 2"/>
          <p:cNvSpPr>
            <a:spLocks noGrp="1"/>
          </p:cNvSpPr>
          <p:nvPr>
            <p:ph idx="1"/>
          </p:nvPr>
        </p:nvSpPr>
        <p:spPr/>
        <p:txBody>
          <a:bodyPr>
            <a:normAutofit/>
          </a:bodyPr>
          <a:lstStyle/>
          <a:p>
            <a:pPr>
              <a:buFont typeface="Wingdings" charset="2"/>
              <a:buChar char="ü"/>
            </a:pPr>
            <a:r>
              <a:rPr lang="en-US" dirty="0" smtClean="0">
                <a:solidFill>
                  <a:srgbClr val="000000"/>
                </a:solidFill>
                <a:latin typeface="Microsoft Sans Serif"/>
                <a:cs typeface="Microsoft Sans Serif"/>
              </a:rPr>
              <a:t>Work </a:t>
            </a:r>
            <a:r>
              <a:rPr lang="en-US" dirty="0">
                <a:solidFill>
                  <a:srgbClr val="000000"/>
                </a:solidFill>
                <a:latin typeface="Microsoft Sans Serif"/>
                <a:cs typeface="Microsoft Sans Serif"/>
              </a:rPr>
              <a:t>with users to identify their </a:t>
            </a:r>
            <a:r>
              <a:rPr lang="en-US" dirty="0" smtClean="0">
                <a:solidFill>
                  <a:srgbClr val="000000"/>
                </a:solidFill>
                <a:latin typeface="Microsoft Sans Serif"/>
                <a:cs typeface="Microsoft Sans Serif"/>
              </a:rPr>
              <a:t>needs</a:t>
            </a:r>
          </a:p>
          <a:p>
            <a:pPr>
              <a:buFont typeface="Wingdings" charset="2"/>
              <a:buChar char="ü"/>
            </a:pPr>
            <a:r>
              <a:rPr lang="en-US" dirty="0">
                <a:solidFill>
                  <a:srgbClr val="000000"/>
                </a:solidFill>
                <a:latin typeface="Microsoft Sans Serif"/>
                <a:cs typeface="Microsoft Sans Serif"/>
              </a:rPr>
              <a:t>S</a:t>
            </a:r>
            <a:r>
              <a:rPr lang="en-US" dirty="0" smtClean="0">
                <a:solidFill>
                  <a:srgbClr val="000000"/>
                </a:solidFill>
                <a:latin typeface="Microsoft Sans Serif"/>
                <a:cs typeface="Microsoft Sans Serif"/>
              </a:rPr>
              <a:t>elect </a:t>
            </a:r>
            <a:r>
              <a:rPr lang="en-US" dirty="0">
                <a:solidFill>
                  <a:srgbClr val="000000"/>
                </a:solidFill>
                <a:latin typeface="Microsoft Sans Serif"/>
                <a:cs typeface="Microsoft Sans Serif"/>
              </a:rPr>
              <a:t>open data/data dissemination tools that match these requirements </a:t>
            </a:r>
            <a:endParaRPr lang="en-US" dirty="0" smtClean="0">
              <a:solidFill>
                <a:srgbClr val="000000"/>
              </a:solidFill>
              <a:latin typeface="Microsoft Sans Serif"/>
              <a:cs typeface="Microsoft Sans Serif"/>
            </a:endParaRPr>
          </a:p>
          <a:p>
            <a:pPr>
              <a:buFont typeface="Wingdings" charset="2"/>
              <a:buChar char="ü"/>
            </a:pPr>
            <a:r>
              <a:rPr lang="en-US" dirty="0">
                <a:solidFill>
                  <a:srgbClr val="000000"/>
                </a:solidFill>
                <a:latin typeface="Microsoft Sans Serif"/>
                <a:cs typeface="Microsoft Sans Serif"/>
              </a:rPr>
              <a:t>Standardize toolsets to the extent possible </a:t>
            </a:r>
            <a:endParaRPr lang="en-US" dirty="0" smtClean="0">
              <a:solidFill>
                <a:srgbClr val="000000"/>
              </a:solidFill>
              <a:latin typeface="Microsoft Sans Serif"/>
              <a:cs typeface="Microsoft Sans Serif"/>
            </a:endParaRPr>
          </a:p>
          <a:p>
            <a:pPr>
              <a:buFont typeface="Wingdings" charset="2"/>
              <a:buChar char="ü"/>
            </a:pPr>
            <a:r>
              <a:rPr lang="en-US" dirty="0">
                <a:solidFill>
                  <a:srgbClr val="000000"/>
                </a:solidFill>
                <a:latin typeface="Microsoft Sans Serif"/>
                <a:cs typeface="Microsoft Sans Serif"/>
              </a:rPr>
              <a:t>Focus on publishing datasets of value to your </a:t>
            </a:r>
            <a:r>
              <a:rPr lang="en-US" dirty="0" smtClean="0">
                <a:solidFill>
                  <a:srgbClr val="000000"/>
                </a:solidFill>
                <a:latin typeface="Microsoft Sans Serif"/>
                <a:cs typeface="Microsoft Sans Serif"/>
              </a:rPr>
              <a:t>users</a:t>
            </a:r>
          </a:p>
          <a:p>
            <a:pPr>
              <a:buFont typeface="Wingdings" charset="2"/>
              <a:buChar char="ü"/>
            </a:pPr>
            <a:r>
              <a:rPr lang="en-US" dirty="0" smtClean="0">
                <a:solidFill>
                  <a:srgbClr val="000000"/>
                </a:solidFill>
                <a:latin typeface="Microsoft Sans Serif"/>
                <a:cs typeface="Microsoft Sans Serif"/>
              </a:rPr>
              <a:t> </a:t>
            </a:r>
            <a:r>
              <a:rPr lang="en-US" dirty="0">
                <a:solidFill>
                  <a:srgbClr val="000000"/>
                </a:solidFill>
                <a:latin typeface="Microsoft Sans Serif"/>
                <a:cs typeface="Microsoft Sans Serif"/>
              </a:rPr>
              <a:t>Explore visualizations to make the data more accessible </a:t>
            </a:r>
            <a:endParaRPr lang="en-US" dirty="0" smtClean="0">
              <a:solidFill>
                <a:srgbClr val="000000"/>
              </a:solidFill>
              <a:latin typeface="Microsoft Sans Serif"/>
              <a:cs typeface="Microsoft Sans Serif"/>
            </a:endParaRPr>
          </a:p>
          <a:p>
            <a:pPr marL="0" indent="0">
              <a:buNone/>
            </a:pPr>
            <a:r>
              <a:rPr lang="en-US" dirty="0" smtClean="0">
                <a:solidFill>
                  <a:srgbClr val="000000"/>
                </a:solidFill>
                <a:latin typeface="Microsoft Sans Serif"/>
                <a:cs typeface="Microsoft Sans Serif"/>
              </a:rPr>
              <a:t>			</a:t>
            </a:r>
            <a:endParaRPr lang="en-US" dirty="0" smtClean="0">
              <a:solidFill>
                <a:srgbClr val="000000"/>
              </a:solidFill>
              <a:latin typeface="Microsoft Sans Serif"/>
              <a:cs typeface="Microsoft Sans Serif"/>
            </a:endParaRPr>
          </a:p>
          <a:p>
            <a:pPr marL="0" indent="0">
              <a:buNone/>
            </a:pPr>
            <a:r>
              <a:rPr lang="en-US" dirty="0">
                <a:solidFill>
                  <a:srgbClr val="000000"/>
                </a:solidFill>
                <a:latin typeface="Microsoft Sans Serif"/>
                <a:cs typeface="Microsoft Sans Serif"/>
              </a:rPr>
              <a:t>	</a:t>
            </a:r>
            <a:r>
              <a:rPr lang="en-US" dirty="0" smtClean="0">
                <a:solidFill>
                  <a:srgbClr val="000000"/>
                </a:solidFill>
                <a:latin typeface="Microsoft Sans Serif"/>
                <a:cs typeface="Microsoft Sans Serif"/>
              </a:rPr>
              <a:t>		</a:t>
            </a:r>
            <a:r>
              <a:rPr lang="en-US" dirty="0" smtClean="0">
                <a:solidFill>
                  <a:srgbClr val="000000"/>
                </a:solidFill>
                <a:latin typeface="Microsoft Sans Serif"/>
                <a:cs typeface="Microsoft Sans Serif"/>
              </a:rPr>
              <a:t>- </a:t>
            </a:r>
            <a:r>
              <a:rPr lang="en-US" dirty="0">
                <a:solidFill>
                  <a:srgbClr val="000000"/>
                </a:solidFill>
                <a:latin typeface="Microsoft Sans Serif"/>
                <a:cs typeface="Microsoft Sans Serif"/>
              </a:rPr>
              <a:t>Jon Booth, Director</a:t>
            </a:r>
          </a:p>
          <a:p>
            <a:pPr marL="0" indent="0">
              <a:buNone/>
            </a:pPr>
            <a:r>
              <a:rPr lang="en-US" dirty="0" smtClean="0">
                <a:solidFill>
                  <a:srgbClr val="000000"/>
                </a:solidFill>
                <a:latin typeface="Microsoft Sans Serif"/>
                <a:cs typeface="Microsoft Sans Serif"/>
              </a:rPr>
              <a:t>			Web </a:t>
            </a:r>
            <a:r>
              <a:rPr lang="en-US" dirty="0">
                <a:solidFill>
                  <a:srgbClr val="000000"/>
                </a:solidFill>
                <a:latin typeface="Microsoft Sans Serif"/>
                <a:cs typeface="Microsoft Sans Serif"/>
              </a:rPr>
              <a:t>&amp; New Media Group</a:t>
            </a:r>
          </a:p>
          <a:p>
            <a:pPr marL="0" indent="0">
              <a:buNone/>
            </a:pPr>
            <a:r>
              <a:rPr lang="en-US" dirty="0" smtClean="0">
                <a:solidFill>
                  <a:srgbClr val="000000"/>
                </a:solidFill>
                <a:latin typeface="Microsoft Sans Serif"/>
                <a:cs typeface="Microsoft Sans Serif"/>
              </a:rPr>
              <a:t>			Office </a:t>
            </a:r>
            <a:r>
              <a:rPr lang="en-US" dirty="0">
                <a:solidFill>
                  <a:srgbClr val="000000"/>
                </a:solidFill>
                <a:latin typeface="Microsoft Sans Serif"/>
                <a:cs typeface="Microsoft Sans Serif"/>
              </a:rPr>
              <a:t>of Communications, CMS</a:t>
            </a:r>
          </a:p>
          <a:p>
            <a:pPr lvl="7">
              <a:buFont typeface="Wingdings" charset="2"/>
              <a:buChar char="ü"/>
            </a:pPr>
            <a:endParaRPr lang="en-US" dirty="0">
              <a:solidFill>
                <a:srgbClr val="000000"/>
              </a:solidFill>
              <a:latin typeface="Microsoft Sans Serif"/>
              <a:cs typeface="Microsoft Sans Serif"/>
            </a:endParaRPr>
          </a:p>
        </p:txBody>
      </p:sp>
    </p:spTree>
    <p:extLst>
      <p:ext uri="{BB962C8B-B14F-4D97-AF65-F5344CB8AC3E}">
        <p14:creationId xmlns:p14="http://schemas.microsoft.com/office/powerpoint/2010/main" val="412175143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solidFill>
                  <a:srgbClr val="000000"/>
                </a:solidFill>
                <a:latin typeface="Microsoft Sans Serif"/>
                <a:cs typeface="Microsoft Sans Serif"/>
              </a:rPr>
              <a:t>FDA Interview Data</a:t>
            </a:r>
            <a:endParaRPr lang="en-US" sz="4400" dirty="0">
              <a:solidFill>
                <a:srgbClr val="000000"/>
              </a:solidFill>
              <a:latin typeface="Microsoft Sans Serif"/>
              <a:cs typeface="Microsoft Sans Serif"/>
            </a:endParaRPr>
          </a:p>
        </p:txBody>
      </p:sp>
      <p:sp>
        <p:nvSpPr>
          <p:cNvPr id="3" name="Content Placeholder 2"/>
          <p:cNvSpPr>
            <a:spLocks noGrp="1"/>
          </p:cNvSpPr>
          <p:nvPr>
            <p:ph idx="1"/>
          </p:nvPr>
        </p:nvSpPr>
        <p:spPr/>
        <p:txBody>
          <a:bodyPr>
            <a:normAutofit lnSpcReduction="10000"/>
          </a:bodyPr>
          <a:lstStyle/>
          <a:p>
            <a:pPr>
              <a:buFont typeface="Wingdings" charset="2"/>
              <a:buChar char="ü"/>
            </a:pPr>
            <a:r>
              <a:rPr lang="en-US" dirty="0" smtClean="0">
                <a:solidFill>
                  <a:srgbClr val="000000"/>
                </a:solidFill>
                <a:latin typeface="Microsoft Sans Serif"/>
                <a:cs typeface="Microsoft Sans Serif"/>
              </a:rPr>
              <a:t>Understand the needs of your visitors/users</a:t>
            </a:r>
          </a:p>
          <a:p>
            <a:pPr>
              <a:buFont typeface="Wingdings" charset="2"/>
              <a:buChar char="ü"/>
            </a:pPr>
            <a:r>
              <a:rPr lang="en-US" dirty="0" smtClean="0">
                <a:solidFill>
                  <a:srgbClr val="000000"/>
                </a:solidFill>
                <a:latin typeface="Microsoft Sans Serif"/>
                <a:cs typeface="Microsoft Sans Serif"/>
              </a:rPr>
              <a:t>Leverage available metric systems to gain this understanding</a:t>
            </a:r>
          </a:p>
          <a:p>
            <a:pPr>
              <a:buFont typeface="Wingdings" charset="2"/>
              <a:buChar char="ü"/>
            </a:pPr>
            <a:r>
              <a:rPr lang="en-US" dirty="0" smtClean="0">
                <a:solidFill>
                  <a:srgbClr val="000000"/>
                </a:solidFill>
                <a:latin typeface="Microsoft Sans Serif"/>
                <a:cs typeface="Microsoft Sans Serif"/>
              </a:rPr>
              <a:t>Make iterative changes constantly based on data so that you are always improving &amp; becoming more customer-centric</a:t>
            </a:r>
          </a:p>
          <a:p>
            <a:pPr>
              <a:buFont typeface="Wingdings" charset="2"/>
              <a:buChar char="ü"/>
            </a:pPr>
            <a:r>
              <a:rPr lang="en-US" dirty="0" smtClean="0">
                <a:solidFill>
                  <a:srgbClr val="000000"/>
                </a:solidFill>
                <a:latin typeface="Microsoft Sans Serif"/>
                <a:cs typeface="Microsoft Sans Serif"/>
              </a:rPr>
              <a:t>The priorities of your organization are important, but knowing what your customers want/need is more important</a:t>
            </a:r>
          </a:p>
          <a:p>
            <a:pPr marL="0" indent="0">
              <a:buNone/>
            </a:pPr>
            <a:r>
              <a:rPr lang="en-US" dirty="0">
                <a:solidFill>
                  <a:srgbClr val="000000"/>
                </a:solidFill>
                <a:latin typeface="Microsoft Sans Serif"/>
                <a:cs typeface="Microsoft Sans Serif"/>
              </a:rPr>
              <a:t>	</a:t>
            </a:r>
            <a:r>
              <a:rPr lang="en-US" dirty="0" smtClean="0">
                <a:solidFill>
                  <a:srgbClr val="000000"/>
                </a:solidFill>
                <a:latin typeface="Microsoft Sans Serif"/>
                <a:cs typeface="Microsoft Sans Serif"/>
              </a:rPr>
              <a:t>		-Chris Mulieri, Director </a:t>
            </a:r>
          </a:p>
          <a:p>
            <a:pPr marL="0" indent="0">
              <a:buNone/>
            </a:pPr>
            <a:r>
              <a:rPr lang="en-US" dirty="0">
                <a:solidFill>
                  <a:srgbClr val="000000"/>
                </a:solidFill>
                <a:latin typeface="Microsoft Sans Serif"/>
                <a:cs typeface="Microsoft Sans Serif"/>
              </a:rPr>
              <a:t>	</a:t>
            </a:r>
            <a:r>
              <a:rPr lang="en-US" dirty="0" smtClean="0">
                <a:solidFill>
                  <a:srgbClr val="000000"/>
                </a:solidFill>
                <a:latin typeface="Microsoft Sans Serif"/>
                <a:cs typeface="Microsoft Sans Serif"/>
              </a:rPr>
              <a:t>		Web </a:t>
            </a:r>
            <a:r>
              <a:rPr lang="en-US" dirty="0">
                <a:solidFill>
                  <a:srgbClr val="000000"/>
                </a:solidFill>
                <a:latin typeface="Microsoft Sans Serif"/>
                <a:cs typeface="Microsoft Sans Serif"/>
              </a:rPr>
              <a:t>and Digital </a:t>
            </a:r>
            <a:r>
              <a:rPr lang="en-US" dirty="0" smtClean="0">
                <a:solidFill>
                  <a:srgbClr val="000000"/>
                </a:solidFill>
                <a:latin typeface="Microsoft Sans Serif"/>
                <a:cs typeface="Microsoft Sans Serif"/>
              </a:rPr>
              <a:t>Media</a:t>
            </a:r>
            <a:endParaRPr lang="en-US" dirty="0">
              <a:solidFill>
                <a:srgbClr val="000000"/>
              </a:solidFill>
              <a:latin typeface="Microsoft Sans Serif"/>
              <a:cs typeface="Microsoft Sans Serif"/>
            </a:endParaRPr>
          </a:p>
          <a:p>
            <a:pPr marL="0" indent="0">
              <a:buNone/>
            </a:pPr>
            <a:r>
              <a:rPr lang="en-US" dirty="0" smtClean="0">
                <a:solidFill>
                  <a:srgbClr val="000000"/>
                </a:solidFill>
                <a:latin typeface="Microsoft Sans Serif"/>
                <a:cs typeface="Microsoft Sans Serif"/>
              </a:rPr>
              <a:t>			Office </a:t>
            </a:r>
            <a:r>
              <a:rPr lang="en-US" dirty="0">
                <a:solidFill>
                  <a:srgbClr val="000000"/>
                </a:solidFill>
                <a:latin typeface="Microsoft Sans Serif"/>
                <a:cs typeface="Microsoft Sans Serif"/>
              </a:rPr>
              <a:t>of Web Communications, FDA</a:t>
            </a:r>
          </a:p>
          <a:p>
            <a:pPr lvl="8">
              <a:buFont typeface="Wingdings" charset="2"/>
              <a:buChar char="ü"/>
            </a:pPr>
            <a:endParaRPr lang="en-US" dirty="0">
              <a:solidFill>
                <a:srgbClr val="000000"/>
              </a:solidFill>
              <a:latin typeface="Microsoft Sans Serif"/>
              <a:cs typeface="Microsoft Sans Serif"/>
            </a:endParaRPr>
          </a:p>
        </p:txBody>
      </p:sp>
    </p:spTree>
    <p:extLst>
      <p:ext uri="{BB962C8B-B14F-4D97-AF65-F5344CB8AC3E}">
        <p14:creationId xmlns:p14="http://schemas.microsoft.com/office/powerpoint/2010/main" val="204629239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79154"/>
            <a:ext cx="8229600" cy="1600200"/>
          </a:xfrm>
        </p:spPr>
        <p:txBody>
          <a:bodyPr/>
          <a:lstStyle/>
          <a:p>
            <a:r>
              <a:rPr lang="en-US" dirty="0" smtClean="0">
                <a:solidFill>
                  <a:srgbClr val="000000"/>
                </a:solidFill>
                <a:latin typeface="Microsoft Sans Serif"/>
                <a:cs typeface="Microsoft Sans Serif"/>
              </a:rPr>
              <a:t>Step Five:</a:t>
            </a:r>
            <a:endParaRPr lang="en-US" dirty="0">
              <a:solidFill>
                <a:srgbClr val="000000"/>
              </a:solidFill>
              <a:latin typeface="Microsoft Sans Serif"/>
              <a:cs typeface="Microsoft Sans Serif"/>
            </a:endParaRPr>
          </a:p>
        </p:txBody>
      </p:sp>
      <p:sp>
        <p:nvSpPr>
          <p:cNvPr id="3" name="Content Placeholder 2"/>
          <p:cNvSpPr>
            <a:spLocks noGrp="1"/>
          </p:cNvSpPr>
          <p:nvPr>
            <p:ph idx="1"/>
          </p:nvPr>
        </p:nvSpPr>
        <p:spPr/>
        <p:txBody>
          <a:bodyPr/>
          <a:lstStyle/>
          <a:p>
            <a:pPr marL="0" indent="0" algn="ctr">
              <a:buNone/>
            </a:pPr>
            <a:endParaRPr lang="en-US" dirty="0" smtClean="0">
              <a:solidFill>
                <a:srgbClr val="000000"/>
              </a:solidFill>
              <a:latin typeface="Microsoft Sans Serif"/>
              <a:cs typeface="Microsoft Sans Serif"/>
            </a:endParaRPr>
          </a:p>
          <a:p>
            <a:pPr marL="0" indent="0" algn="ctr">
              <a:buNone/>
            </a:pPr>
            <a:endParaRPr lang="en-US" dirty="0">
              <a:solidFill>
                <a:srgbClr val="000000"/>
              </a:solidFill>
              <a:latin typeface="Microsoft Sans Serif"/>
              <a:cs typeface="Microsoft Sans Serif"/>
            </a:endParaRPr>
          </a:p>
          <a:p>
            <a:pPr marL="0" indent="0" algn="ctr">
              <a:buNone/>
            </a:pPr>
            <a:r>
              <a:rPr lang="en-US" sz="4400" dirty="0" smtClean="0">
                <a:solidFill>
                  <a:srgbClr val="000000"/>
                </a:solidFill>
                <a:latin typeface="Microsoft Sans Serif"/>
                <a:cs typeface="Microsoft Sans Serif"/>
              </a:rPr>
              <a:t>Proposed </a:t>
            </a:r>
            <a:r>
              <a:rPr lang="en-US" sz="4400" dirty="0">
                <a:solidFill>
                  <a:srgbClr val="000000"/>
                </a:solidFill>
                <a:latin typeface="Microsoft Sans Serif"/>
                <a:cs typeface="Microsoft Sans Serif"/>
              </a:rPr>
              <a:t>Public Survey</a:t>
            </a:r>
            <a:endParaRPr lang="en-US" sz="4400" dirty="0">
              <a:latin typeface="Microsoft Sans Serif"/>
              <a:cs typeface="Microsoft Sans Serif"/>
            </a:endParaRPr>
          </a:p>
        </p:txBody>
      </p:sp>
    </p:spTree>
    <p:extLst>
      <p:ext uri="{BB962C8B-B14F-4D97-AF65-F5344CB8AC3E}">
        <p14:creationId xmlns:p14="http://schemas.microsoft.com/office/powerpoint/2010/main" val="205502087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47786"/>
            <a:ext cx="8229600" cy="1600200"/>
          </a:xfrm>
        </p:spPr>
        <p:txBody>
          <a:bodyPr/>
          <a:lstStyle/>
          <a:p>
            <a:r>
              <a:rPr lang="en-US" sz="4400" dirty="0">
                <a:solidFill>
                  <a:srgbClr val="000000"/>
                </a:solidFill>
                <a:latin typeface="Microsoft Sans Serif"/>
                <a:cs typeface="Microsoft Sans Serif"/>
              </a:rPr>
              <a:t>User experience-centered </a:t>
            </a:r>
            <a:r>
              <a:rPr lang="en-US" sz="4400" dirty="0" smtClean="0">
                <a:solidFill>
                  <a:srgbClr val="000000"/>
                </a:solidFill>
                <a:latin typeface="Microsoft Sans Serif"/>
                <a:cs typeface="Microsoft Sans Serif"/>
              </a:rPr>
              <a:t>questions</a:t>
            </a:r>
            <a:r>
              <a:rPr lang="en-US" sz="4400" dirty="0">
                <a:solidFill>
                  <a:srgbClr val="000000"/>
                </a:solidFill>
                <a:latin typeface="Microsoft Sans Serif"/>
                <a:cs typeface="Microsoft Sans Serif"/>
              </a:rPr>
              <a:t/>
            </a:r>
            <a:br>
              <a:rPr lang="en-US" sz="4400" dirty="0">
                <a:solidFill>
                  <a:srgbClr val="000000"/>
                </a:solidFill>
                <a:latin typeface="Microsoft Sans Serif"/>
                <a:cs typeface="Microsoft Sans Serif"/>
              </a:rPr>
            </a:br>
            <a:endParaRPr lang="en-US" sz="4400" dirty="0">
              <a:solidFill>
                <a:srgbClr val="000000"/>
              </a:solidFill>
              <a:latin typeface="Microsoft Sans Serif"/>
              <a:cs typeface="Microsoft Sans Serif"/>
            </a:endParaRPr>
          </a:p>
        </p:txBody>
      </p:sp>
      <p:sp>
        <p:nvSpPr>
          <p:cNvPr id="3" name="Content Placeholder 2"/>
          <p:cNvSpPr>
            <a:spLocks noGrp="1"/>
          </p:cNvSpPr>
          <p:nvPr>
            <p:ph idx="1"/>
          </p:nvPr>
        </p:nvSpPr>
        <p:spPr/>
        <p:txBody>
          <a:bodyPr>
            <a:normAutofit lnSpcReduction="10000"/>
          </a:bodyPr>
          <a:lstStyle/>
          <a:p>
            <a:pPr marL="0" indent="0">
              <a:buNone/>
            </a:pPr>
            <a:endParaRPr lang="en-US" dirty="0" smtClean="0">
              <a:solidFill>
                <a:srgbClr val="000000"/>
              </a:solidFill>
              <a:latin typeface="Microsoft Sans Serif"/>
              <a:cs typeface="Microsoft Sans Serif"/>
            </a:endParaRPr>
          </a:p>
          <a:p>
            <a:pPr marL="457200" indent="-457200">
              <a:buFont typeface="+mj-lt"/>
              <a:buAutoNum type="arabicPeriod"/>
            </a:pPr>
            <a:r>
              <a:rPr lang="en-US" dirty="0" smtClean="0">
                <a:solidFill>
                  <a:srgbClr val="000000"/>
                </a:solidFill>
                <a:latin typeface="Microsoft Sans Serif"/>
                <a:cs typeface="Microsoft Sans Serif"/>
              </a:rPr>
              <a:t>How do users feel about NCHS dashboard layout</a:t>
            </a:r>
            <a:r>
              <a:rPr lang="en-US" dirty="0" smtClean="0">
                <a:solidFill>
                  <a:srgbClr val="000000"/>
                </a:solidFill>
                <a:latin typeface="Microsoft Sans Serif"/>
                <a:cs typeface="Microsoft Sans Serif"/>
              </a:rPr>
              <a:t>?</a:t>
            </a:r>
          </a:p>
          <a:p>
            <a:pPr marL="457200" indent="-457200">
              <a:buFont typeface="+mj-lt"/>
              <a:buAutoNum type="arabicPeriod"/>
            </a:pPr>
            <a:r>
              <a:rPr lang="en-US" dirty="0" smtClean="0">
                <a:solidFill>
                  <a:srgbClr val="000000"/>
                </a:solidFill>
                <a:latin typeface="Microsoft Sans Serif"/>
                <a:cs typeface="Microsoft Sans Serif"/>
              </a:rPr>
              <a:t>Were </a:t>
            </a:r>
            <a:r>
              <a:rPr lang="en-US" dirty="0" smtClean="0">
                <a:solidFill>
                  <a:srgbClr val="000000"/>
                </a:solidFill>
                <a:latin typeface="Microsoft Sans Serif"/>
                <a:cs typeface="Microsoft Sans Serif"/>
              </a:rPr>
              <a:t>navigation options self-explanatory</a:t>
            </a:r>
            <a:r>
              <a:rPr lang="en-US" dirty="0" smtClean="0">
                <a:solidFill>
                  <a:srgbClr val="000000"/>
                </a:solidFill>
                <a:latin typeface="Microsoft Sans Serif"/>
                <a:cs typeface="Microsoft Sans Serif"/>
              </a:rPr>
              <a:t>?</a:t>
            </a:r>
          </a:p>
          <a:p>
            <a:pPr marL="457200" indent="-457200">
              <a:buFont typeface="+mj-lt"/>
              <a:buAutoNum type="arabicPeriod"/>
            </a:pPr>
            <a:r>
              <a:rPr lang="en-US" dirty="0" smtClean="0">
                <a:solidFill>
                  <a:srgbClr val="000000"/>
                </a:solidFill>
                <a:latin typeface="Microsoft Sans Serif"/>
                <a:cs typeface="Microsoft Sans Serif"/>
              </a:rPr>
              <a:t>What </a:t>
            </a:r>
            <a:r>
              <a:rPr lang="en-US" dirty="0" smtClean="0">
                <a:solidFill>
                  <a:srgbClr val="000000"/>
                </a:solidFill>
                <a:latin typeface="Microsoft Sans Serif"/>
                <a:cs typeface="Microsoft Sans Serif"/>
              </a:rPr>
              <a:t>would you say the NCHS website needs (if anything) in order to make navigation easier</a:t>
            </a:r>
            <a:r>
              <a:rPr lang="en-US" dirty="0" smtClean="0">
                <a:solidFill>
                  <a:srgbClr val="000000"/>
                </a:solidFill>
                <a:latin typeface="Microsoft Sans Serif"/>
                <a:cs typeface="Microsoft Sans Serif"/>
              </a:rPr>
              <a:t>?</a:t>
            </a:r>
          </a:p>
          <a:p>
            <a:pPr marL="457200" indent="-457200">
              <a:buFont typeface="+mj-lt"/>
              <a:buAutoNum type="arabicPeriod"/>
            </a:pPr>
            <a:r>
              <a:rPr lang="en-US" dirty="0" smtClean="0">
                <a:solidFill>
                  <a:srgbClr val="000000"/>
                </a:solidFill>
                <a:latin typeface="Microsoft Sans Serif"/>
                <a:cs typeface="Microsoft Sans Serif"/>
              </a:rPr>
              <a:t>If </a:t>
            </a:r>
            <a:r>
              <a:rPr lang="en-US" dirty="0" smtClean="0">
                <a:solidFill>
                  <a:srgbClr val="000000"/>
                </a:solidFill>
                <a:latin typeface="Microsoft Sans Serif"/>
                <a:cs typeface="Microsoft Sans Serif"/>
              </a:rPr>
              <a:t>you were not able to find the information you were looking for, what was the reason</a:t>
            </a:r>
            <a:r>
              <a:rPr lang="en-US" dirty="0" smtClean="0">
                <a:solidFill>
                  <a:srgbClr val="000000"/>
                </a:solidFill>
                <a:latin typeface="Microsoft Sans Serif"/>
                <a:cs typeface="Microsoft Sans Serif"/>
              </a:rPr>
              <a:t>?</a:t>
            </a:r>
          </a:p>
          <a:p>
            <a:pPr marL="457200" indent="-457200">
              <a:buFont typeface="+mj-lt"/>
              <a:buAutoNum type="arabicPeriod"/>
            </a:pPr>
            <a:r>
              <a:rPr lang="en-US" dirty="0" smtClean="0">
                <a:solidFill>
                  <a:srgbClr val="000000"/>
                </a:solidFill>
                <a:latin typeface="Microsoft Sans Serif"/>
                <a:cs typeface="Microsoft Sans Serif"/>
              </a:rPr>
              <a:t>If </a:t>
            </a:r>
            <a:r>
              <a:rPr lang="en-US" dirty="0" smtClean="0">
                <a:solidFill>
                  <a:srgbClr val="000000"/>
                </a:solidFill>
                <a:latin typeface="Microsoft Sans Serif"/>
                <a:cs typeface="Microsoft Sans Serif"/>
              </a:rPr>
              <a:t>you were able to find the information you were looking for, was the data comprehensible</a:t>
            </a:r>
            <a:r>
              <a:rPr lang="en-US" dirty="0" smtClean="0">
                <a:solidFill>
                  <a:srgbClr val="000000"/>
                </a:solidFill>
                <a:latin typeface="Microsoft Sans Serif"/>
                <a:cs typeface="Microsoft Sans Serif"/>
              </a:rPr>
              <a:t>?</a:t>
            </a:r>
          </a:p>
          <a:p>
            <a:pPr marL="457200" indent="-457200">
              <a:buFont typeface="+mj-lt"/>
              <a:buAutoNum type="arabicPeriod"/>
            </a:pPr>
            <a:r>
              <a:rPr lang="en-US" dirty="0" smtClean="0">
                <a:solidFill>
                  <a:srgbClr val="000000"/>
                </a:solidFill>
                <a:latin typeface="Microsoft Sans Serif"/>
                <a:cs typeface="Microsoft Sans Serif"/>
              </a:rPr>
              <a:t>If </a:t>
            </a:r>
            <a:r>
              <a:rPr lang="en-US" dirty="0" smtClean="0">
                <a:solidFill>
                  <a:srgbClr val="000000"/>
                </a:solidFill>
                <a:latin typeface="Microsoft Sans Serif"/>
                <a:cs typeface="Microsoft Sans Serif"/>
              </a:rPr>
              <a:t>you were able to find the information you were looking for, was the data useful? </a:t>
            </a:r>
          </a:p>
          <a:p>
            <a:pPr>
              <a:buFont typeface="Wingdings" charset="2"/>
              <a:buChar char="ü"/>
            </a:pPr>
            <a:endParaRPr lang="en-US" dirty="0"/>
          </a:p>
        </p:txBody>
      </p:sp>
    </p:spTree>
    <p:extLst>
      <p:ext uri="{BB962C8B-B14F-4D97-AF65-F5344CB8AC3E}">
        <p14:creationId xmlns:p14="http://schemas.microsoft.com/office/powerpoint/2010/main" val="425807889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solidFill>
                  <a:srgbClr val="000000"/>
                </a:solidFill>
                <a:latin typeface="Microsoft Sans Serif"/>
                <a:cs typeface="Microsoft Sans Serif"/>
              </a:rPr>
              <a:t>Proposals</a:t>
            </a:r>
            <a:endParaRPr lang="en-US" sz="4800" dirty="0">
              <a:solidFill>
                <a:srgbClr val="000000"/>
              </a:solidFill>
              <a:latin typeface="Microsoft Sans Serif"/>
              <a:cs typeface="Microsoft Sans Serif"/>
            </a:endParaRPr>
          </a:p>
        </p:txBody>
      </p:sp>
      <p:sp>
        <p:nvSpPr>
          <p:cNvPr id="3" name="Content Placeholder 2"/>
          <p:cNvSpPr>
            <a:spLocks noGrp="1"/>
          </p:cNvSpPr>
          <p:nvPr>
            <p:ph idx="1"/>
          </p:nvPr>
        </p:nvSpPr>
        <p:spPr>
          <a:xfrm>
            <a:off x="457200" y="1826974"/>
            <a:ext cx="8229600" cy="4525963"/>
          </a:xfrm>
        </p:spPr>
        <p:txBody>
          <a:bodyPr>
            <a:normAutofit lnSpcReduction="10000"/>
          </a:bodyPr>
          <a:lstStyle/>
          <a:p>
            <a:pPr marL="457200" indent="-457200">
              <a:buFont typeface="+mj-lt"/>
              <a:buAutoNum type="arabicPeriod"/>
            </a:pPr>
            <a:r>
              <a:rPr lang="en-US" sz="2200" dirty="0" smtClean="0">
                <a:solidFill>
                  <a:srgbClr val="000000"/>
                </a:solidFill>
                <a:latin typeface="Microsoft Sans Serif"/>
                <a:cs typeface="Microsoft Sans Serif"/>
              </a:rPr>
              <a:t>Boost </a:t>
            </a:r>
            <a:r>
              <a:rPr lang="en-US" sz="2200" dirty="0">
                <a:solidFill>
                  <a:srgbClr val="000000"/>
                </a:solidFill>
                <a:latin typeface="Microsoft Sans Serif"/>
                <a:cs typeface="Microsoft Sans Serif"/>
              </a:rPr>
              <a:t>content centered around user </a:t>
            </a:r>
            <a:r>
              <a:rPr lang="en-US" sz="2200" dirty="0" smtClean="0">
                <a:solidFill>
                  <a:srgbClr val="000000"/>
                </a:solidFill>
                <a:latin typeface="Microsoft Sans Serif"/>
                <a:cs typeface="Microsoft Sans Serif"/>
              </a:rPr>
              <a:t>preference</a:t>
            </a:r>
          </a:p>
          <a:p>
            <a:pPr lvl="1">
              <a:buFont typeface="Wingdings" charset="2"/>
              <a:buChar char="Ø"/>
            </a:pPr>
            <a:r>
              <a:rPr lang="en-US" sz="2200" dirty="0" smtClean="0">
                <a:solidFill>
                  <a:srgbClr val="000000"/>
                </a:solidFill>
                <a:latin typeface="Microsoft Sans Serif"/>
                <a:cs typeface="Microsoft Sans Serif"/>
              </a:rPr>
              <a:t>STD’s, Zika</a:t>
            </a:r>
            <a:r>
              <a:rPr lang="en-US" sz="2200" dirty="0">
                <a:solidFill>
                  <a:srgbClr val="000000"/>
                </a:solidFill>
                <a:latin typeface="Microsoft Sans Serif"/>
                <a:cs typeface="Microsoft Sans Serif"/>
              </a:rPr>
              <a:t> </a:t>
            </a:r>
            <a:r>
              <a:rPr lang="en-US" sz="2200" dirty="0" smtClean="0">
                <a:solidFill>
                  <a:srgbClr val="000000"/>
                </a:solidFill>
                <a:latin typeface="Microsoft Sans Serif"/>
                <a:cs typeface="Microsoft Sans Serif"/>
              </a:rPr>
              <a:t>virus, Immunizations/Vaccines, Excel-friendly downloads, re-launch VitalStats System, etc. </a:t>
            </a:r>
          </a:p>
          <a:p>
            <a:pPr marL="457200" indent="-457200">
              <a:buFont typeface="+mj-lt"/>
              <a:buAutoNum type="arabicPeriod"/>
            </a:pPr>
            <a:r>
              <a:rPr lang="en-US" sz="2200" dirty="0" smtClean="0">
                <a:solidFill>
                  <a:srgbClr val="000000"/>
                </a:solidFill>
                <a:latin typeface="Microsoft Sans Serif"/>
                <a:cs typeface="Microsoft Sans Serif"/>
              </a:rPr>
              <a:t>Push for more advertisements of health data publications and reports</a:t>
            </a:r>
          </a:p>
          <a:p>
            <a:pPr lvl="1">
              <a:buFont typeface="Wingdings" charset="2"/>
              <a:buChar char="Ø"/>
            </a:pPr>
            <a:r>
              <a:rPr lang="en-US" sz="2200" dirty="0" smtClean="0">
                <a:solidFill>
                  <a:srgbClr val="000000"/>
                </a:solidFill>
                <a:latin typeface="Microsoft Sans Serif"/>
                <a:cs typeface="Microsoft Sans Serif"/>
              </a:rPr>
              <a:t>Health, United States report, publications within the National Vital Statistics System, etc.</a:t>
            </a:r>
          </a:p>
          <a:p>
            <a:pPr marL="457200" lvl="1" indent="-457200">
              <a:buAutoNum type="arabicPeriod" startAt="3"/>
            </a:pPr>
            <a:r>
              <a:rPr lang="en-US" sz="2200" dirty="0" smtClean="0">
                <a:solidFill>
                  <a:srgbClr val="000000"/>
                </a:solidFill>
                <a:latin typeface="Microsoft Sans Serif"/>
                <a:cs typeface="Microsoft Sans Serif"/>
              </a:rPr>
              <a:t>Simplify homepage and all internal dashboards </a:t>
            </a:r>
            <a:r>
              <a:rPr lang="en-US" sz="2200" dirty="0">
                <a:solidFill>
                  <a:srgbClr val="000000"/>
                </a:solidFill>
                <a:latin typeface="Microsoft Sans Serif"/>
                <a:cs typeface="Microsoft Sans Serif"/>
              </a:rPr>
              <a:t>and </a:t>
            </a:r>
            <a:r>
              <a:rPr lang="en-US" sz="2200" dirty="0" smtClean="0">
                <a:solidFill>
                  <a:srgbClr val="000000"/>
                </a:solidFill>
                <a:latin typeface="Microsoft Sans Serif"/>
                <a:cs typeface="Microsoft Sans Serif"/>
              </a:rPr>
              <a:t>channels</a:t>
            </a:r>
          </a:p>
          <a:p>
            <a:pPr marL="742950" lvl="2" indent="-342900">
              <a:buFont typeface="Wingdings" charset="2"/>
              <a:buChar char="Ø"/>
            </a:pPr>
            <a:r>
              <a:rPr lang="en-US" sz="2200" dirty="0" smtClean="0">
                <a:solidFill>
                  <a:srgbClr val="000000"/>
                </a:solidFill>
                <a:latin typeface="Microsoft Sans Serif"/>
                <a:cs typeface="Microsoft Sans Serif"/>
              </a:rPr>
              <a:t>Refine </a:t>
            </a:r>
            <a:r>
              <a:rPr lang="en-US" sz="2200" dirty="0">
                <a:solidFill>
                  <a:srgbClr val="000000"/>
                </a:solidFill>
                <a:latin typeface="Microsoft Sans Serif"/>
                <a:cs typeface="Microsoft Sans Serif"/>
              </a:rPr>
              <a:t>search engine results, create Data Navigator Tool, standardize toolsets </a:t>
            </a:r>
            <a:endParaRPr lang="en-US" sz="2200" dirty="0" smtClean="0">
              <a:solidFill>
                <a:srgbClr val="000000"/>
              </a:solidFill>
              <a:latin typeface="Microsoft Sans Serif"/>
              <a:cs typeface="Microsoft Sans Serif"/>
            </a:endParaRPr>
          </a:p>
          <a:p>
            <a:pPr marL="0" indent="0">
              <a:buNone/>
            </a:pPr>
            <a:r>
              <a:rPr lang="en-US" sz="2200" dirty="0" smtClean="0">
                <a:solidFill>
                  <a:srgbClr val="000000"/>
                </a:solidFill>
                <a:latin typeface="Microsoft Sans Serif"/>
                <a:cs typeface="Microsoft Sans Serif"/>
              </a:rPr>
              <a:t>4.   Focus on publishing datasets of value to users</a:t>
            </a:r>
          </a:p>
          <a:p>
            <a:pPr>
              <a:buFont typeface="Wingdings" charset="2"/>
              <a:buChar char="ü"/>
            </a:pPr>
            <a:endParaRPr lang="en-US" dirty="0" smtClean="0">
              <a:solidFill>
                <a:srgbClr val="000000"/>
              </a:solidFill>
            </a:endParaRPr>
          </a:p>
          <a:p>
            <a:pPr marL="457200" lvl="1" indent="0">
              <a:buNone/>
            </a:pPr>
            <a:r>
              <a:rPr lang="en-US" sz="1800" dirty="0" smtClean="0">
                <a:solidFill>
                  <a:srgbClr val="000000"/>
                </a:solidFill>
              </a:rPr>
              <a:t> </a:t>
            </a:r>
            <a:endParaRPr lang="en-US" sz="1800" dirty="0">
              <a:solidFill>
                <a:srgbClr val="000000"/>
              </a:solidFill>
            </a:endParaRPr>
          </a:p>
        </p:txBody>
      </p:sp>
    </p:spTree>
    <p:extLst>
      <p:ext uri="{BB962C8B-B14F-4D97-AF65-F5344CB8AC3E}">
        <p14:creationId xmlns:p14="http://schemas.microsoft.com/office/powerpoint/2010/main" val="32537604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solidFill>
                  <a:srgbClr val="000000"/>
                </a:solidFill>
                <a:latin typeface="Microsoft Sans Serif"/>
                <a:cs typeface="Microsoft Sans Serif"/>
              </a:rPr>
              <a:t>Remember The People Behind the Clicks</a:t>
            </a:r>
            <a:endParaRPr lang="en-US" sz="4400" dirty="0">
              <a:solidFill>
                <a:srgbClr val="000000"/>
              </a:solidFill>
              <a:latin typeface="Microsoft Sans Serif"/>
              <a:cs typeface="Microsoft Sans Serif"/>
            </a:endParaRPr>
          </a:p>
        </p:txBody>
      </p:sp>
      <p:pic>
        <p:nvPicPr>
          <p:cNvPr id="4" name="Content Placeholder 3" descr="digitalage11.jpg"/>
          <p:cNvPicPr>
            <a:picLocks noGrp="1" noChangeAspect="1"/>
          </p:cNvPicPr>
          <p:nvPr>
            <p:ph idx="1"/>
          </p:nvPr>
        </p:nvPicPr>
        <p:blipFill>
          <a:blip r:embed="rId2">
            <a:extLst>
              <a:ext uri="{28A0092B-C50C-407E-A947-70E740481C1C}">
                <a14:useLocalDpi xmlns:a14="http://schemas.microsoft.com/office/drawing/2010/main" val="0"/>
              </a:ext>
            </a:extLst>
          </a:blip>
          <a:srcRect t="8558" b="8558"/>
          <a:stretch>
            <a:fillRect/>
          </a:stretch>
        </p:blipFill>
        <p:spPr/>
      </p:pic>
    </p:spTree>
    <p:extLst>
      <p:ext uri="{BB962C8B-B14F-4D97-AF65-F5344CB8AC3E}">
        <p14:creationId xmlns:p14="http://schemas.microsoft.com/office/powerpoint/2010/main" val="383242048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00100"/>
            <a:ext cx="8229600" cy="1600200"/>
          </a:xfrm>
        </p:spPr>
        <p:txBody>
          <a:bodyPr/>
          <a:lstStyle/>
          <a:p>
            <a:r>
              <a:rPr lang="en-US" dirty="0" smtClean="0">
                <a:solidFill>
                  <a:srgbClr val="000000"/>
                </a:solidFill>
                <a:latin typeface="Microsoft Sans Serif"/>
                <a:cs typeface="Microsoft Sans Serif"/>
              </a:rPr>
              <a:t>Thank you.</a:t>
            </a:r>
            <a:endParaRPr lang="en-US" dirty="0">
              <a:solidFill>
                <a:srgbClr val="000000"/>
              </a:solidFill>
              <a:latin typeface="Microsoft Sans Serif"/>
              <a:cs typeface="Microsoft Sans Serif"/>
            </a:endParaRPr>
          </a:p>
        </p:txBody>
      </p:sp>
      <p:sp>
        <p:nvSpPr>
          <p:cNvPr id="3" name="Content Placeholder 2"/>
          <p:cNvSpPr>
            <a:spLocks noGrp="1"/>
          </p:cNvSpPr>
          <p:nvPr>
            <p:ph idx="1"/>
          </p:nvPr>
        </p:nvSpPr>
        <p:spPr/>
        <p:txBody>
          <a:bodyPr>
            <a:normAutofit/>
          </a:bodyPr>
          <a:lstStyle/>
          <a:p>
            <a:pPr marL="0" indent="0" algn="ctr">
              <a:buNone/>
            </a:pPr>
            <a:endParaRPr lang="en-US" sz="4000" dirty="0" smtClean="0">
              <a:solidFill>
                <a:srgbClr val="000000"/>
              </a:solidFill>
              <a:latin typeface="Microsoft Sans Serif"/>
              <a:cs typeface="Microsoft Sans Serif"/>
            </a:endParaRPr>
          </a:p>
          <a:p>
            <a:pPr marL="0" indent="0" algn="ctr">
              <a:buNone/>
            </a:pPr>
            <a:endParaRPr lang="en-US" sz="4000" dirty="0">
              <a:solidFill>
                <a:srgbClr val="000000"/>
              </a:solidFill>
              <a:latin typeface="Microsoft Sans Serif"/>
              <a:cs typeface="Microsoft Sans Serif"/>
            </a:endParaRPr>
          </a:p>
          <a:p>
            <a:pPr marL="0" indent="0" algn="ctr">
              <a:buNone/>
            </a:pPr>
            <a:r>
              <a:rPr lang="en-US" sz="4000" i="1" dirty="0" smtClean="0">
                <a:solidFill>
                  <a:srgbClr val="000000"/>
                </a:solidFill>
                <a:latin typeface="Microsoft Sans Serif"/>
                <a:cs typeface="Microsoft Sans Serif"/>
              </a:rPr>
              <a:t>Any Questions?</a:t>
            </a:r>
            <a:endParaRPr lang="en-US" sz="4000" i="1" dirty="0">
              <a:solidFill>
                <a:srgbClr val="000000"/>
              </a:solidFill>
              <a:latin typeface="Microsoft Sans Serif"/>
              <a:cs typeface="Microsoft Sans Serif"/>
            </a:endParaRPr>
          </a:p>
        </p:txBody>
      </p:sp>
    </p:spTree>
    <p:extLst>
      <p:ext uri="{BB962C8B-B14F-4D97-AF65-F5344CB8AC3E}">
        <p14:creationId xmlns:p14="http://schemas.microsoft.com/office/powerpoint/2010/main" val="421703074"/>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Executive.thmx</Template>
  <TotalTime>4425</TotalTime>
  <Words>953</Words>
  <Application>Microsoft Macintosh PowerPoint</Application>
  <PresentationFormat>On-screen Show (4:3)</PresentationFormat>
  <Paragraphs>171</Paragraphs>
  <Slides>23</Slides>
  <Notes>5</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Executive</vt:lpstr>
      <vt:lpstr>Improving NCHS Data Dissemination</vt:lpstr>
      <vt:lpstr>Mission Statement</vt:lpstr>
      <vt:lpstr>Reality</vt:lpstr>
      <vt:lpstr>Project Purpose</vt:lpstr>
      <vt:lpstr>Step One:</vt:lpstr>
      <vt:lpstr> Top Health Concerns of the Public</vt:lpstr>
      <vt:lpstr>  Step Two:</vt:lpstr>
      <vt:lpstr>PowerPoint Presentation</vt:lpstr>
      <vt:lpstr>PowerPoint Presentation</vt:lpstr>
      <vt:lpstr>PowerPoint Presentation</vt:lpstr>
      <vt:lpstr>PowerPoint Presentation</vt:lpstr>
      <vt:lpstr>PowerPoint Presentation</vt:lpstr>
      <vt:lpstr>User Preference &amp; Demographic  </vt:lpstr>
      <vt:lpstr>Step Three:</vt:lpstr>
      <vt:lpstr>Dashboard Comparison Table Summary</vt:lpstr>
      <vt:lpstr>Step Four:</vt:lpstr>
      <vt:lpstr>CMS Interview Data</vt:lpstr>
      <vt:lpstr>FDA Interview Data</vt:lpstr>
      <vt:lpstr>Step Five:</vt:lpstr>
      <vt:lpstr>User experience-centered questions </vt:lpstr>
      <vt:lpstr>Proposals</vt:lpstr>
      <vt:lpstr>Remember The People Behind the Clicks</vt:lpstr>
      <vt:lpstr>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the Data Dissemination Structures &amp; Processes of the NCHS</dc:title>
  <dc:creator>Microsoft Office User</dc:creator>
  <cp:lastModifiedBy>Microsoft Office User</cp:lastModifiedBy>
  <cp:revision>43</cp:revision>
  <dcterms:created xsi:type="dcterms:W3CDTF">2017-04-27T15:32:41Z</dcterms:created>
  <dcterms:modified xsi:type="dcterms:W3CDTF">2017-05-10T20:05:47Z</dcterms:modified>
</cp:coreProperties>
</file>